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405" r:id="rId2"/>
    <p:sldId id="434" r:id="rId3"/>
    <p:sldId id="439" r:id="rId4"/>
    <p:sldId id="436" r:id="rId5"/>
    <p:sldId id="437" r:id="rId6"/>
    <p:sldId id="441" r:id="rId7"/>
    <p:sldId id="442" r:id="rId8"/>
    <p:sldId id="438" r:id="rId9"/>
    <p:sldId id="440" r:id="rId10"/>
    <p:sldId id="443" r:id="rId11"/>
    <p:sldId id="466" r:id="rId12"/>
    <p:sldId id="446" r:id="rId13"/>
    <p:sldId id="461" r:id="rId14"/>
    <p:sldId id="444" r:id="rId15"/>
    <p:sldId id="445" r:id="rId16"/>
    <p:sldId id="447" r:id="rId17"/>
    <p:sldId id="453" r:id="rId18"/>
    <p:sldId id="454" r:id="rId19"/>
    <p:sldId id="455" r:id="rId20"/>
    <p:sldId id="456" r:id="rId21"/>
    <p:sldId id="458" r:id="rId22"/>
    <p:sldId id="459" r:id="rId23"/>
    <p:sldId id="448" r:id="rId24"/>
    <p:sldId id="449" r:id="rId25"/>
    <p:sldId id="450" r:id="rId26"/>
    <p:sldId id="451" r:id="rId27"/>
    <p:sldId id="452" r:id="rId28"/>
    <p:sldId id="460" r:id="rId29"/>
    <p:sldId id="435" r:id="rId3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F0"/>
    <a:srgbClr val="F09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06"/>
    <p:restoredTop sz="82453"/>
  </p:normalViewPr>
  <p:slideViewPr>
    <p:cSldViewPr snapToGrid="0">
      <p:cViewPr varScale="1">
        <p:scale>
          <a:sx n="103" d="100"/>
          <a:sy n="103" d="100"/>
        </p:scale>
        <p:origin x="1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</a:t>
            </a:r>
            <a:r>
              <a:rPr lang="en-US" dirty="0" err="1"/>
              <a:t>layerımızı</a:t>
            </a:r>
            <a:r>
              <a:rPr lang="en-US" dirty="0"/>
              <a:t> </a:t>
            </a:r>
            <a:r>
              <a:rPr lang="en-US" dirty="0" err="1"/>
              <a:t>siliyoruz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34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7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2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6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Mesela</a:t>
            </a:r>
            <a:r>
              <a:rPr lang="en-US" dirty="0"/>
              <a:t> spacy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4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Encoder </a:t>
            </a:r>
            <a:r>
              <a:rPr lang="en-US" dirty="0" err="1"/>
              <a:t>tarafı</a:t>
            </a:r>
            <a:r>
              <a:rPr lang="en-US" dirty="0"/>
              <a:t> </a:t>
            </a:r>
            <a:r>
              <a:rPr lang="en-US" dirty="0" err="1"/>
              <a:t>hala</a:t>
            </a:r>
            <a:r>
              <a:rPr lang="en-US" dirty="0"/>
              <a:t> state of the art, </a:t>
            </a:r>
            <a:r>
              <a:rPr lang="en-US" dirty="0" err="1"/>
              <a:t>sınıflandırma</a:t>
            </a:r>
            <a:r>
              <a:rPr lang="en-US" dirty="0"/>
              <a:t>, </a:t>
            </a:r>
            <a:r>
              <a:rPr lang="en-US" dirty="0" err="1"/>
              <a:t>ner</a:t>
            </a:r>
            <a:r>
              <a:rPr lang="en-US" dirty="0"/>
              <a:t>, </a:t>
            </a:r>
            <a:r>
              <a:rPr lang="en-US" dirty="0" err="1"/>
              <a:t>qa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taskerlde</a:t>
            </a:r>
            <a:r>
              <a:rPr lang="en-US" dirty="0"/>
              <a:t>.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bütüm</a:t>
            </a:r>
            <a:r>
              <a:rPr lang="en-US" dirty="0"/>
              <a:t> stack </a:t>
            </a:r>
            <a:r>
              <a:rPr lang="en-US" dirty="0" err="1"/>
              <a:t>aşağı</a:t>
            </a:r>
            <a:r>
              <a:rPr lang="en-US" dirty="0"/>
              <a:t> </a:t>
            </a:r>
            <a:r>
              <a:rPr lang="en-US" dirty="0" err="1"/>
              <a:t>yukaru</a:t>
            </a:r>
            <a:r>
              <a:rPr lang="en-US" dirty="0"/>
              <a:t> BERT </a:t>
            </a:r>
            <a:r>
              <a:rPr lang="en-US" dirty="0" err="1"/>
              <a:t>mimarisi</a:t>
            </a:r>
            <a:r>
              <a:rPr lang="en-US" dirty="0"/>
              <a:t> </a:t>
            </a:r>
            <a:r>
              <a:rPr lang="en-US" dirty="0" err="1"/>
              <a:t>altında</a:t>
            </a:r>
            <a:r>
              <a:rPr lang="en-US" dirty="0"/>
              <a:t>.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isimler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küçültme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mimari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train </a:t>
            </a:r>
            <a:r>
              <a:rPr lang="en-US" dirty="0" err="1"/>
              <a:t>biçimi</a:t>
            </a:r>
            <a:r>
              <a:rPr lang="en-US" dirty="0"/>
              <a:t> </a:t>
            </a:r>
            <a:r>
              <a:rPr lang="en-US" dirty="0" err="1"/>
              <a:t>değiştirilerek</a:t>
            </a:r>
            <a:r>
              <a:rPr lang="en-US" dirty="0"/>
              <a:t> </a:t>
            </a:r>
            <a:r>
              <a:rPr lang="en-US" dirty="0" err="1"/>
              <a:t>performansı</a:t>
            </a:r>
            <a:r>
              <a:rPr lang="en-US" dirty="0"/>
              <a:t> </a:t>
            </a:r>
            <a:r>
              <a:rPr lang="en-US" dirty="0" err="1"/>
              <a:t>iyileştirmeye</a:t>
            </a:r>
            <a:r>
              <a:rPr lang="en-US" dirty="0"/>
              <a:t> </a:t>
            </a:r>
            <a:r>
              <a:rPr lang="en-US" dirty="0" err="1"/>
              <a:t>çalışılıyor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Örneğin</a:t>
            </a:r>
            <a:r>
              <a:rPr lang="en-US" dirty="0"/>
              <a:t> </a:t>
            </a:r>
            <a:r>
              <a:rPr lang="en-US" dirty="0" err="1"/>
              <a:t>DistilBert</a:t>
            </a:r>
            <a:r>
              <a:rPr lang="en-US" dirty="0"/>
              <a:t>:</a:t>
            </a:r>
          </a:p>
          <a:p>
            <a:r>
              <a:rPr lang="en-US" dirty="0"/>
              <a:t>Her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bert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verse de production </a:t>
            </a:r>
            <a:r>
              <a:rPr lang="en-US" dirty="0" err="1"/>
              <a:t>ortamı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bütyük</a:t>
            </a:r>
            <a:r>
              <a:rPr lang="en-US" dirty="0"/>
              <a:t>. </a:t>
            </a:r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örnekler</a:t>
            </a:r>
            <a:r>
              <a:rPr lang="en-US" dirty="0"/>
              <a:t>. Min 450 mb. 2 </a:t>
            </a:r>
            <a:r>
              <a:rPr lang="en-US" dirty="0" err="1"/>
              <a:t>farklı</a:t>
            </a:r>
            <a:r>
              <a:rPr lang="en-US" dirty="0"/>
              <a:t> model </a:t>
            </a:r>
            <a:r>
              <a:rPr lang="en-US" dirty="0" err="1"/>
              <a:t>olsa</a:t>
            </a:r>
            <a:r>
              <a:rPr lang="en-US" dirty="0"/>
              <a:t> bi </a:t>
            </a:r>
            <a:r>
              <a:rPr lang="en-US" dirty="0" err="1"/>
              <a:t>anda</a:t>
            </a:r>
            <a:r>
              <a:rPr lang="en-US" dirty="0"/>
              <a:t> 1gb.vss.  </a:t>
            </a:r>
            <a:r>
              <a:rPr lang="en-US" dirty="0" err="1"/>
              <a:t>Distillion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teknikle%40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kaplaayarak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%60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çalıaşrak</a:t>
            </a:r>
            <a:r>
              <a:rPr lang="en-US" dirty="0"/>
              <a:t> %95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performansa</a:t>
            </a:r>
            <a:r>
              <a:rPr lang="en-US" dirty="0"/>
              <a:t> </a:t>
            </a:r>
            <a:r>
              <a:rPr lang="en-US" dirty="0" err="1"/>
              <a:t>çalışabiliyor</a:t>
            </a:r>
            <a:r>
              <a:rPr lang="en-US" dirty="0"/>
              <a:t>. Buna </a:t>
            </a:r>
            <a:r>
              <a:rPr lang="en-US" dirty="0" err="1"/>
              <a:t>yine</a:t>
            </a:r>
            <a:r>
              <a:rPr lang="en-US" dirty="0"/>
              <a:t> </a:t>
            </a:r>
            <a:r>
              <a:rPr lang="en-US" dirty="0" err="1"/>
              <a:t>değinizi</a:t>
            </a:r>
            <a:endParaRPr lang="en-US" dirty="0"/>
          </a:p>
          <a:p>
            <a:endParaRPr lang="en-US" dirty="0"/>
          </a:p>
          <a:p>
            <a:r>
              <a:rPr lang="en-US" dirty="0"/>
              <a:t>Roberta: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batch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data </a:t>
            </a:r>
            <a:r>
              <a:rPr lang="en-US" dirty="0" err="1"/>
              <a:t>ve</a:t>
            </a:r>
            <a:r>
              <a:rPr lang="en-US" dirty="0"/>
              <a:t> next sentence prediction </a:t>
            </a:r>
            <a:r>
              <a:rPr lang="en-US" dirty="0" err="1"/>
              <a:t>olmadan</a:t>
            </a:r>
            <a:r>
              <a:rPr lang="en-US" dirty="0"/>
              <a:t> </a:t>
            </a:r>
            <a:r>
              <a:rPr lang="en-US" dirty="0" err="1"/>
              <a:t>eğiltiliyor</a:t>
            </a:r>
            <a:r>
              <a:rPr lang="en-US" dirty="0"/>
              <a:t>. </a:t>
            </a:r>
            <a:r>
              <a:rPr lang="en-US" dirty="0" err="1"/>
              <a:t>Performansı</a:t>
            </a:r>
            <a:r>
              <a:rPr lang="en-US" dirty="0"/>
              <a:t> </a:t>
            </a:r>
            <a:r>
              <a:rPr lang="en-US" dirty="0" err="1"/>
              <a:t>artıyor</a:t>
            </a:r>
            <a:r>
              <a:rPr lang="en-US" dirty="0"/>
              <a:t>. Facebook un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mesela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7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 </a:t>
            </a:r>
            <a:r>
              <a:rPr lang="en-US" dirty="0" err="1"/>
              <a:t>ve</a:t>
            </a:r>
            <a:r>
              <a:rPr lang="en-US" dirty="0"/>
              <a:t> GPT-2'nin </a:t>
            </a:r>
            <a:r>
              <a:rPr lang="en-US" dirty="0" err="1"/>
              <a:t>arkasındaki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sezgi</a:t>
            </a:r>
            <a:r>
              <a:rPr lang="en-US" dirty="0"/>
              <a:t>,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modelleme</a:t>
            </a:r>
            <a:r>
              <a:rPr lang="en-US" dirty="0"/>
              <a:t> </a:t>
            </a:r>
            <a:r>
              <a:rPr lang="en-US" dirty="0" err="1"/>
              <a:t>görevlerini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doğrulukla</a:t>
            </a:r>
            <a:r>
              <a:rPr lang="en-US" dirty="0"/>
              <a:t> </a:t>
            </a:r>
            <a:r>
              <a:rPr lang="en-US" dirty="0" err="1"/>
              <a:t>çözmek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, </a:t>
            </a:r>
            <a:r>
              <a:rPr lang="en-US" dirty="0" err="1"/>
              <a:t>önceden</a:t>
            </a:r>
            <a:r>
              <a:rPr lang="en-US" dirty="0"/>
              <a:t> </a:t>
            </a:r>
            <a:r>
              <a:rPr lang="en-US" dirty="0" err="1"/>
              <a:t>eğitilmiş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modellerini</a:t>
            </a:r>
            <a:r>
              <a:rPr lang="en-US" dirty="0"/>
              <a:t> </a:t>
            </a:r>
            <a:r>
              <a:rPr lang="en-US" dirty="0" err="1"/>
              <a:t>kullanmaktır</a:t>
            </a:r>
            <a:r>
              <a:rPr lang="en-US" dirty="0"/>
              <a:t>.</a:t>
            </a:r>
          </a:p>
          <a:p>
            <a:r>
              <a:rPr lang="en-US" dirty="0" err="1"/>
              <a:t>neden</a:t>
            </a:r>
            <a:r>
              <a:rPr lang="en-US" dirty="0"/>
              <a:t> decoder? </a:t>
            </a:r>
            <a:r>
              <a:rPr lang="en-US" dirty="0" err="1"/>
              <a:t>LM'ler</a:t>
            </a:r>
            <a:r>
              <a:rPr lang="en-US" dirty="0"/>
              <a:t> decoder </a:t>
            </a:r>
            <a:r>
              <a:rPr lang="en-US" dirty="0" err="1"/>
              <a:t>mimarisini</a:t>
            </a:r>
            <a:r>
              <a:rPr lang="en-US" dirty="0"/>
              <a:t> (encoder </a:t>
            </a:r>
            <a:r>
              <a:rPr lang="en-US" dirty="0" err="1"/>
              <a:t>yerine</a:t>
            </a:r>
            <a:r>
              <a:rPr lang="en-US" dirty="0"/>
              <a:t>) </a:t>
            </a:r>
            <a:r>
              <a:rPr lang="en-US" dirty="0" err="1"/>
              <a:t>kullanma</a:t>
            </a:r>
            <a:r>
              <a:rPr lang="en-US" dirty="0"/>
              <a:t> </a:t>
            </a:r>
            <a:r>
              <a:rPr lang="en-US" dirty="0" err="1"/>
              <a:t>seçimi</a:t>
            </a:r>
            <a:r>
              <a:rPr lang="en-US" dirty="0"/>
              <a:t> </a:t>
            </a:r>
            <a:r>
              <a:rPr lang="en-US" dirty="0" err="1"/>
              <a:t>keyfi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.. Decoder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maskelenmiş</a:t>
            </a:r>
            <a:r>
              <a:rPr lang="en-US" dirty="0"/>
              <a:t> attention </a:t>
            </a:r>
            <a:r>
              <a:rPr lang="en-US" dirty="0" err="1"/>
              <a:t>katmanları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token </a:t>
            </a:r>
            <a:r>
              <a:rPr lang="en-US" dirty="0" err="1"/>
              <a:t>temsilini</a:t>
            </a:r>
            <a:r>
              <a:rPr lang="en-US" dirty="0"/>
              <a:t> </a:t>
            </a:r>
            <a:r>
              <a:rPr lang="en-US" dirty="0" err="1"/>
              <a:t>oluştururken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dizide</a:t>
            </a:r>
            <a:r>
              <a:rPr lang="en-US" dirty="0"/>
              <a:t> </a:t>
            </a:r>
            <a:r>
              <a:rPr lang="en-US" dirty="0" err="1"/>
              <a:t>ileriye</a:t>
            </a:r>
            <a:r>
              <a:rPr lang="en-US" dirty="0"/>
              <a:t> </a:t>
            </a:r>
            <a:r>
              <a:rPr lang="en-US" dirty="0" err="1"/>
              <a:t>bakamamasını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Buna </a:t>
            </a:r>
            <a:r>
              <a:rPr lang="en-US" dirty="0" err="1"/>
              <a:t>karşılık</a:t>
            </a:r>
            <a:r>
              <a:rPr lang="en-US" dirty="0"/>
              <a:t>, bidirectional (</a:t>
            </a:r>
            <a:r>
              <a:rPr lang="en-US" dirty="0" err="1"/>
              <a:t>encoderda</a:t>
            </a:r>
            <a:r>
              <a:rPr lang="en-US" dirty="0"/>
              <a:t> </a:t>
            </a:r>
            <a:r>
              <a:rPr lang="en-US" dirty="0" err="1"/>
              <a:t>kullanıldığı</a:t>
            </a:r>
            <a:r>
              <a:rPr lang="en-US" dirty="0"/>
              <a:t> </a:t>
            </a:r>
            <a:r>
              <a:rPr lang="en-US" dirty="0" err="1"/>
              <a:t>şekliyle</a:t>
            </a:r>
            <a:r>
              <a:rPr lang="en-US" dirty="0"/>
              <a:t>) self attention da </a:t>
            </a:r>
            <a:r>
              <a:rPr lang="en-US" dirty="0" err="1"/>
              <a:t>ise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token </a:t>
            </a:r>
            <a:r>
              <a:rPr lang="en-US" dirty="0" err="1"/>
              <a:t>ın</a:t>
            </a:r>
            <a:r>
              <a:rPr lang="en-US" dirty="0"/>
              <a:t> </a:t>
            </a:r>
            <a:r>
              <a:rPr lang="en-US" dirty="0" err="1"/>
              <a:t>temsilitüm</a:t>
            </a:r>
            <a:r>
              <a:rPr lang="en-US" dirty="0"/>
              <a:t> </a:t>
            </a:r>
            <a:r>
              <a:rPr lang="en-US" dirty="0" err="1"/>
              <a:t>sekanstaki</a:t>
            </a:r>
            <a:r>
              <a:rPr lang="en-US" dirty="0"/>
              <a:t> </a:t>
            </a:r>
            <a:r>
              <a:rPr lang="en-US" dirty="0" err="1"/>
              <a:t>temsillerden</a:t>
            </a:r>
            <a:r>
              <a:rPr lang="en-US" dirty="0"/>
              <a:t> de </a:t>
            </a:r>
            <a:r>
              <a:rPr lang="en-US" dirty="0" err="1"/>
              <a:t>öğrenmesini</a:t>
            </a:r>
            <a:r>
              <a:rPr lang="en-US" dirty="0"/>
              <a:t> </a:t>
            </a:r>
            <a:r>
              <a:rPr lang="en-US" dirty="0" err="1"/>
              <a:t>sağlıyordu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modelleme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masked self attention </a:t>
            </a:r>
            <a:r>
              <a:rPr lang="en-US" dirty="0" err="1"/>
              <a:t>gereklidir</a:t>
            </a:r>
            <a:r>
              <a:rPr lang="en-US" dirty="0"/>
              <a:t>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belirteci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ederken</a:t>
            </a:r>
            <a:r>
              <a:rPr lang="en-US" dirty="0"/>
              <a:t> </a:t>
            </a:r>
            <a:r>
              <a:rPr lang="en-US" dirty="0" err="1"/>
              <a:t>cümlede</a:t>
            </a:r>
            <a:r>
              <a:rPr lang="en-US" dirty="0"/>
              <a:t> </a:t>
            </a:r>
            <a:r>
              <a:rPr lang="en-US" dirty="0" err="1"/>
              <a:t>ileriye</a:t>
            </a:r>
            <a:r>
              <a:rPr lang="en-US" dirty="0"/>
              <a:t> </a:t>
            </a:r>
            <a:r>
              <a:rPr lang="en-US" dirty="0" err="1"/>
              <a:t>bakamamamız</a:t>
            </a:r>
            <a:r>
              <a:rPr lang="en-US" dirty="0"/>
              <a:t> </a:t>
            </a:r>
            <a:r>
              <a:rPr lang="en-US" dirty="0" err="1"/>
              <a:t>gerekir</a:t>
            </a:r>
            <a:r>
              <a:rPr lang="en-US" dirty="0"/>
              <a:t>. Masked self attention </a:t>
            </a:r>
            <a:r>
              <a:rPr lang="en-US" dirty="0" err="1"/>
              <a:t>kullanmak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dizideki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belirteci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edebilen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otoregresif</a:t>
            </a:r>
            <a:r>
              <a:rPr lang="en-US" dirty="0"/>
              <a:t> </a:t>
            </a:r>
            <a:r>
              <a:rPr lang="en-US" dirty="0" err="1"/>
              <a:t>mimari</a:t>
            </a:r>
            <a:r>
              <a:rPr lang="en-US" dirty="0"/>
              <a:t> (</a:t>
            </a:r>
            <a:r>
              <a:rPr lang="en-US" dirty="0" err="1"/>
              <a:t>yani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t </a:t>
            </a:r>
            <a:r>
              <a:rPr lang="en-US" dirty="0" err="1"/>
              <a:t>zamanındaki</a:t>
            </a:r>
            <a:r>
              <a:rPr lang="en-US" dirty="0"/>
              <a:t> </a:t>
            </a:r>
            <a:r>
              <a:rPr lang="en-US" dirty="0" err="1"/>
              <a:t>çıktısının</a:t>
            </a:r>
            <a:r>
              <a:rPr lang="en-US" dirty="0"/>
              <a:t> t+1 </a:t>
            </a:r>
            <a:r>
              <a:rPr lang="en-US" dirty="0" err="1"/>
              <a:t>zamanında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kullanılması</a:t>
            </a:r>
            <a:r>
              <a:rPr lang="en-US" dirty="0"/>
              <a:t> </a:t>
            </a:r>
            <a:r>
              <a:rPr lang="en-US" dirty="0" err="1"/>
              <a:t>anlamına</a:t>
            </a:r>
            <a:r>
              <a:rPr lang="en-US" dirty="0"/>
              <a:t> </a:t>
            </a:r>
            <a:r>
              <a:rPr lang="en-US" dirty="0" err="1"/>
              <a:t>gelir</a:t>
            </a:r>
            <a:r>
              <a:rPr lang="en-US" dirty="0"/>
              <a:t>)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Amaç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GPT,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üretme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temelli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cümle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tamamlama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tabanlı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tasarlanmıştır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çevirisi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GPT,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sonraki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yaklaşımı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soru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cevaplama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sınıflandırma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adlandırılmış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varlık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çeşitli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tasarlanmıştır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anlamak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çift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bağlamsal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Stratejisi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GPT,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büyük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miktarda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verildiğinde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sonraki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GPT'nin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bağımlılıkları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yakalayabilmesini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tutarlı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üretebilmesini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Girdi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cümlesinde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rastgele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model,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dayanarak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maskelediği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GPT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üretim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sırasında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gelecekteki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önlemek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soldan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Bu, 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yalnızca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cümlesinde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rastgele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model,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maskelenmiş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BERT,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sırasında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gelecekteki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Özetlemek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gerekirse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GPT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üretimi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otoregresif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tasarlanmıştır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çeşitli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alt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tasarlanmıştır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çift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bağlamsal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anlayışa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odaklanır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GPT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eğitilirken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maskeli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modellemeyi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sonraki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cümle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38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regressive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söylemiştim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endoftext</a:t>
            </a:r>
            <a:r>
              <a:rPr lang="en-US" dirty="0"/>
              <a:t> I </a:t>
            </a:r>
            <a:r>
              <a:rPr lang="en-US" dirty="0" err="1"/>
              <a:t>görene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üretmeye</a:t>
            </a:r>
            <a:r>
              <a:rPr lang="en-US" dirty="0"/>
              <a:t> </a:t>
            </a:r>
            <a:r>
              <a:rPr lang="en-US" dirty="0" err="1"/>
              <a:t>devame</a:t>
            </a:r>
            <a:r>
              <a:rPr lang="en-US" dirty="0"/>
              <a:t> </a:t>
            </a:r>
            <a:r>
              <a:rPr lang="en-US" dirty="0" err="1"/>
              <a:t>decektir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87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Boşluk</a:t>
            </a:r>
            <a:r>
              <a:rPr lang="en-US" dirty="0"/>
              <a:t> </a:t>
            </a:r>
            <a:r>
              <a:rPr lang="en-US" dirty="0" err="1"/>
              <a:t>koyarsak</a:t>
            </a:r>
            <a:r>
              <a:rPr lang="en-US" dirty="0"/>
              <a:t>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token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anlama</a:t>
            </a:r>
            <a:r>
              <a:rPr lang="en-US" dirty="0"/>
              <a:t> </a:t>
            </a:r>
            <a:r>
              <a:rPr lang="en-US" dirty="0" err="1"/>
              <a:t>geliyor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3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41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83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14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39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Anıl</a:t>
            </a:r>
            <a:r>
              <a:rPr lang="en-US" dirty="0"/>
              <a:t> </a:t>
            </a:r>
            <a:r>
              <a:rPr lang="en-US" dirty="0" err="1"/>
              <a:t>yoksa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5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07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Pruning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removes some (not- or less-important) weights (or sometimes neurons) from the model, producing sparse weight matrices (or smaller layers). There is also research on removing entire matrices corresponding to attention heads of a transformer.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6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Transformerlarda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distilasyon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büyük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karmaşık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transformer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transformer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aktarımının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gerçekleştiği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ifade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Distilasyon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genellikle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taklit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yumuşak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adlandırılan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sınıfları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olasılık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dağılımları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orijinal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birlikte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ek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sırasında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kendi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sağlanan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yumuşak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minimize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çalışır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bilgisinden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teşvik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benzer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yapmasını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Distilasyonun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birkaç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faydalı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İlk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hesaplama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kaynağı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öğretmen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benzer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performans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dağıtım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İkinci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distile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edilmiş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model,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gürültüye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genelleme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sağlam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transformerlarda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distilasyon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büyük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model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üretilen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yumuşak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benzer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kazandırma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sürecidir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transformer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yardımcı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9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19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30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0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4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9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Bert in fixed </a:t>
            </a:r>
            <a:r>
              <a:rPr lang="en-US" dirty="0" err="1"/>
              <a:t>bie</a:t>
            </a:r>
            <a:r>
              <a:rPr lang="en-US" dirty="0"/>
              <a:t> </a:t>
            </a:r>
            <a:r>
              <a:rPr lang="en-US" dirty="0" err="1"/>
              <a:t>sözlüğü</a:t>
            </a:r>
            <a:r>
              <a:rPr lang="en-US" dirty="0"/>
              <a:t> var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yenilerini</a:t>
            </a:r>
            <a:r>
              <a:rPr lang="en-US" dirty="0"/>
              <a:t> </a:t>
            </a:r>
            <a:r>
              <a:rPr lang="en-US" dirty="0" err="1"/>
              <a:t>ekleyemiyorsunuz</a:t>
            </a:r>
            <a:r>
              <a:rPr lang="en-US" dirty="0"/>
              <a:t>. Bu </a:t>
            </a:r>
            <a:r>
              <a:rPr lang="en-US" dirty="0" err="1"/>
              <a:t>bir</a:t>
            </a:r>
            <a:r>
              <a:rPr lang="en-US" dirty="0"/>
              <a:t> problem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gelebilir</a:t>
            </a:r>
            <a:r>
              <a:rPr lang="en-US" dirty="0"/>
              <a:t> </a:t>
            </a:r>
            <a:r>
              <a:rPr lang="en-US" dirty="0" err="1"/>
              <a:t>başta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 </a:t>
            </a:r>
            <a:r>
              <a:rPr lang="en-US" dirty="0" err="1"/>
              <a:t>sizin</a:t>
            </a:r>
            <a:r>
              <a:rPr lang="en-US" dirty="0"/>
              <a:t> </a:t>
            </a:r>
            <a:r>
              <a:rPr lang="en-US" dirty="0" err="1"/>
              <a:t>uygulamanızdaki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tutmuyorsa</a:t>
            </a:r>
            <a:r>
              <a:rPr lang="en-US" dirty="0"/>
              <a:t> ne </a:t>
            </a:r>
            <a:r>
              <a:rPr lang="en-US" dirty="0" err="1"/>
              <a:t>olacak</a:t>
            </a:r>
            <a:r>
              <a:rPr lang="en-US" dirty="0"/>
              <a:t>? Bert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şöyle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yakşalım</a:t>
            </a:r>
            <a:r>
              <a:rPr lang="en-US" dirty="0"/>
              <a:t> </a:t>
            </a:r>
            <a:r>
              <a:rPr lang="en-US" dirty="0" err="1"/>
              <a:t>geliştirmiş</a:t>
            </a:r>
            <a:r>
              <a:rPr lang="en-US" dirty="0"/>
              <a:t>. </a:t>
            </a:r>
            <a:r>
              <a:rPr lang="en-US" dirty="0" err="1"/>
              <a:t>Sizin</a:t>
            </a:r>
            <a:r>
              <a:rPr lang="en-US" dirty="0"/>
              <a:t> </a:t>
            </a:r>
            <a:r>
              <a:rPr lang="en-US" dirty="0" err="1"/>
              <a:t>tokenlerınız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başına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kelimenin</a:t>
            </a:r>
            <a:r>
              <a:rPr lang="en-US" dirty="0"/>
              <a:t> alt </a:t>
            </a:r>
            <a:r>
              <a:rPr lang="en-US" dirty="0" err="1"/>
              <a:t>kelimelerine</a:t>
            </a:r>
            <a:r>
              <a:rPr lang="en-US" dirty="0"/>
              <a:t> </a:t>
            </a:r>
            <a:r>
              <a:rPr lang="en-US" dirty="0" err="1"/>
              <a:t>bölüyor</a:t>
            </a:r>
            <a:r>
              <a:rPr lang="en-US" dirty="0"/>
              <a:t>. </a:t>
            </a:r>
            <a:r>
              <a:rPr lang="en-US" dirty="0" err="1"/>
              <a:t>Bunu</a:t>
            </a:r>
            <a:r>
              <a:rPr lang="en-US" dirty="0"/>
              <a:t> stemming </a:t>
            </a:r>
            <a:r>
              <a:rPr lang="en-US" dirty="0" err="1"/>
              <a:t>veya</a:t>
            </a:r>
            <a:r>
              <a:rPr lang="en-US" dirty="0"/>
              <a:t> lemmatization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karıştırmayın</a:t>
            </a:r>
            <a:r>
              <a:rPr lang="en-US" dirty="0"/>
              <a:t>. </a:t>
            </a:r>
            <a:r>
              <a:rPr lang="en-US" dirty="0" err="1"/>
              <a:t>Onlardna</a:t>
            </a:r>
            <a:r>
              <a:rPr lang="en-US" dirty="0"/>
              <a:t> </a:t>
            </a:r>
            <a:r>
              <a:rPr lang="en-US" dirty="0" err="1"/>
              <a:t>bağımsız</a:t>
            </a:r>
            <a:r>
              <a:rPr lang="en-US" dirty="0"/>
              <a:t> bu. </a:t>
            </a:r>
            <a:r>
              <a:rPr lang="en-US" dirty="0" err="1"/>
              <a:t>İstatistiki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yöntemlerle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böleceklerine</a:t>
            </a:r>
            <a:r>
              <a:rPr lang="en-US" dirty="0"/>
              <a:t> </a:t>
            </a:r>
            <a:r>
              <a:rPr lang="en-US" dirty="0" err="1"/>
              <a:t>bakıyorlar</a:t>
            </a:r>
            <a:r>
              <a:rPr lang="en-US" dirty="0"/>
              <a:t>. </a:t>
            </a:r>
          </a:p>
          <a:p>
            <a:r>
              <a:rPr lang="en-US" dirty="0" err="1"/>
              <a:t>Yine</a:t>
            </a:r>
            <a:r>
              <a:rPr lang="en-US" dirty="0"/>
              <a:t> de </a:t>
            </a:r>
            <a:r>
              <a:rPr lang="en-US" dirty="0" err="1"/>
              <a:t>insanın</a:t>
            </a:r>
            <a:r>
              <a:rPr lang="en-US" dirty="0"/>
              <a:t> </a:t>
            </a:r>
            <a:r>
              <a:rPr lang="en-US" dirty="0" err="1"/>
              <a:t>akşına</a:t>
            </a:r>
            <a:r>
              <a:rPr lang="en-US" dirty="0"/>
              <a:t> </a:t>
            </a:r>
            <a:r>
              <a:rPr lang="en-US" dirty="0" err="1"/>
              <a:t>takılabilir</a:t>
            </a:r>
            <a:r>
              <a:rPr lang="en-US" dirty="0"/>
              <a:t>. </a:t>
            </a:r>
            <a:r>
              <a:rPr lang="en-US" dirty="0" err="1"/>
              <a:t>Mesela</a:t>
            </a:r>
            <a:r>
              <a:rPr lang="en-US" dirty="0"/>
              <a:t> </a:t>
            </a:r>
            <a:r>
              <a:rPr lang="en-US" dirty="0" err="1"/>
              <a:t>şöyle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karşılaştığında</a:t>
            </a:r>
            <a:r>
              <a:rPr lang="en-US" dirty="0"/>
              <a:t> </a:t>
            </a:r>
            <a:r>
              <a:rPr lang="en-US" dirty="0" err="1"/>
              <a:t>naıcak</a:t>
            </a:r>
            <a:r>
              <a:rPr lang="en-US" dirty="0"/>
              <a:t>. Bu </a:t>
            </a:r>
            <a:r>
              <a:rPr lang="en-US" dirty="0" err="1"/>
              <a:t>mesela</a:t>
            </a:r>
            <a:r>
              <a:rPr lang="en-US" dirty="0"/>
              <a:t> south park ta Kyle </a:t>
            </a:r>
            <a:r>
              <a:rPr lang="en-US" dirty="0" err="1"/>
              <a:t>ın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sonda</a:t>
            </a:r>
            <a:r>
              <a:rPr lang="en-US" dirty="0"/>
              <a:t> </a:t>
            </a:r>
            <a:r>
              <a:rPr lang="en-US" dirty="0" err="1"/>
              <a:t>hecelemeye</a:t>
            </a:r>
            <a:r>
              <a:rPr lang="en-US" dirty="0"/>
              <a:t> </a:t>
            </a:r>
            <a:r>
              <a:rPr lang="en-US" dirty="0" err="1"/>
              <a:t>çalıştığı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kelimeydi</a:t>
            </a:r>
            <a:r>
              <a:rPr lang="en-US" dirty="0"/>
              <a:t>. Her </a:t>
            </a:r>
            <a:r>
              <a:rPr lang="en-US" dirty="0" err="1"/>
              <a:t>neyse</a:t>
            </a:r>
            <a:r>
              <a:rPr lang="en-US" dirty="0"/>
              <a:t> BERT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her character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tokenları</a:t>
            </a:r>
            <a:r>
              <a:rPr lang="en-US" dirty="0"/>
              <a:t> var </a:t>
            </a:r>
            <a:r>
              <a:rPr lang="en-US" dirty="0" err="1"/>
              <a:t>diğer</a:t>
            </a:r>
            <a:r>
              <a:rPr lang="en-US" dirty="0"/>
              <a:t> sub </a:t>
            </a:r>
            <a:r>
              <a:rPr lang="en-US" dirty="0" err="1"/>
              <a:t>owrdlerle</a:t>
            </a:r>
            <a:r>
              <a:rPr lang="en-US" dirty="0"/>
              <a:t> </a:t>
            </a:r>
            <a:r>
              <a:rPr lang="en-US" dirty="0" err="1"/>
              <a:t>beraber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hiç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bulamazsa</a:t>
            </a:r>
            <a:r>
              <a:rPr lang="en-US" dirty="0"/>
              <a:t> </a:t>
            </a:r>
            <a:r>
              <a:rPr lang="en-US" dirty="0" err="1"/>
              <a:t>kelimeyi</a:t>
            </a:r>
            <a:r>
              <a:rPr lang="en-US" dirty="0"/>
              <a:t> </a:t>
            </a:r>
            <a:r>
              <a:rPr lang="en-US" dirty="0" err="1"/>
              <a:t>oluşturan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öğelerle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edebiliyor</a:t>
            </a:r>
            <a:r>
              <a:rPr lang="en-US" dirty="0"/>
              <a:t>.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şunu</a:t>
            </a:r>
            <a:r>
              <a:rPr lang="en-US" dirty="0"/>
              <a:t> </a:t>
            </a:r>
            <a:r>
              <a:rPr lang="en-US" dirty="0" err="1"/>
              <a:t>soraiblirsiniz</a:t>
            </a:r>
            <a:r>
              <a:rPr lang="en-US" dirty="0"/>
              <a:t>. Bir </a:t>
            </a:r>
            <a:r>
              <a:rPr lang="en-US" dirty="0" err="1"/>
              <a:t>işe</a:t>
            </a:r>
            <a:r>
              <a:rPr lang="en-US" dirty="0"/>
              <a:t> </a:t>
            </a:r>
            <a:r>
              <a:rPr lang="en-US" dirty="0" err="1"/>
              <a:t>yarıyor</a:t>
            </a:r>
            <a:r>
              <a:rPr lang="en-US" dirty="0"/>
              <a:t> </a:t>
            </a:r>
            <a:r>
              <a:rPr lang="en-US" dirty="0" err="1"/>
              <a:t>mudur</a:t>
            </a:r>
            <a:r>
              <a:rPr lang="en-US" dirty="0"/>
              <a:t>? </a:t>
            </a:r>
            <a:r>
              <a:rPr lang="en-US" dirty="0" err="1"/>
              <a:t>Muhtemelen</a:t>
            </a:r>
            <a:r>
              <a:rPr lang="en-US" dirty="0"/>
              <a:t> </a:t>
            </a:r>
            <a:r>
              <a:rPr lang="en-US" dirty="0" err="1"/>
              <a:t>hayır</a:t>
            </a:r>
            <a:r>
              <a:rPr lang="en-US" dirty="0"/>
              <a:t> ama hem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almıyor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basitinden</a:t>
            </a:r>
            <a:r>
              <a:rPr lang="en-US" dirty="0"/>
              <a:t> </a:t>
            </a:r>
            <a:r>
              <a:rPr lang="en-US" dirty="0" err="1"/>
              <a:t>uygulumanız</a:t>
            </a:r>
            <a:r>
              <a:rPr lang="en-US" dirty="0"/>
              <a:t> hem de </a:t>
            </a:r>
            <a:r>
              <a:rPr lang="en-US" dirty="0" err="1"/>
              <a:t>olabidiğince</a:t>
            </a:r>
            <a:r>
              <a:rPr lang="en-US" dirty="0"/>
              <a:t> o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temsiliyet</a:t>
            </a:r>
            <a:r>
              <a:rPr lang="en-US" dirty="0"/>
              <a:t> </a:t>
            </a:r>
            <a:r>
              <a:rPr lang="en-US" dirty="0" err="1"/>
              <a:t>oluşuyor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sağdaki</a:t>
            </a:r>
            <a:r>
              <a:rPr lang="en-US" dirty="0"/>
              <a:t> </a:t>
            </a:r>
            <a:r>
              <a:rPr lang="en-US" dirty="0" err="1"/>
              <a:t>örnekte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sözlükte</a:t>
            </a:r>
            <a:r>
              <a:rPr lang="en-US" dirty="0"/>
              <a:t> </a:t>
            </a:r>
            <a:r>
              <a:rPr lang="en-US" dirty="0" err="1"/>
              <a:t>hiç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kelimelerle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etmiş</a:t>
            </a:r>
            <a:r>
              <a:rPr lang="en-US" dirty="0"/>
              <a:t> </a:t>
            </a:r>
            <a:r>
              <a:rPr lang="en-US" dirty="0" err="1"/>
              <a:t>olucaz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Flabberagst</a:t>
            </a:r>
            <a:r>
              <a:rPr lang="en-US" dirty="0"/>
              <a:t> - </a:t>
            </a:r>
            <a:r>
              <a:rPr lang="en-US" dirty="0" err="1"/>
              <a:t>şaşkınlık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62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dirty="0" err="1"/>
              <a:t>kelimeden</a:t>
            </a:r>
            <a:r>
              <a:rPr lang="en-US" dirty="0"/>
              <a:t> </a:t>
            </a:r>
            <a:r>
              <a:rPr lang="en-US" dirty="0" err="1"/>
              <a:t>oluşan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hikaye</a:t>
            </a:r>
            <a:r>
              <a:rPr lang="en-US" dirty="0"/>
              <a:t> </a:t>
            </a:r>
            <a:r>
              <a:rPr lang="en-US" dirty="0" err="1"/>
              <a:t>kitabınız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hayal</a:t>
            </a:r>
            <a:r>
              <a:rPr lang="en-US" dirty="0"/>
              <a:t> </a:t>
            </a:r>
            <a:r>
              <a:rPr lang="en-US" dirty="0" err="1"/>
              <a:t>edin</a:t>
            </a:r>
            <a:r>
              <a:rPr lang="en-US" dirty="0"/>
              <a:t>. </a:t>
            </a:r>
            <a:r>
              <a:rPr lang="en-US" dirty="0" err="1"/>
              <a:t>BERT'deki</a:t>
            </a:r>
            <a:r>
              <a:rPr lang="en-US" dirty="0"/>
              <a:t> self attention </a:t>
            </a:r>
            <a:r>
              <a:rPr lang="en-US" dirty="0" err="1"/>
              <a:t>katmanı</a:t>
            </a:r>
            <a:r>
              <a:rPr lang="en-US" dirty="0"/>
              <a:t>, </a:t>
            </a:r>
            <a:r>
              <a:rPr lang="en-US" dirty="0" err="1"/>
              <a:t>anlamlarını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hikayedeki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kelimelere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eden</a:t>
            </a:r>
            <a:r>
              <a:rPr lang="en-US" dirty="0"/>
              <a:t> </a:t>
            </a:r>
            <a:r>
              <a:rPr lang="en-US" dirty="0" err="1"/>
              <a:t>zeki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okuyucu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Self attention </a:t>
            </a:r>
            <a:r>
              <a:rPr lang="en-US" dirty="0" err="1"/>
              <a:t>katmanı</a:t>
            </a:r>
            <a:r>
              <a:rPr lang="en-US" dirty="0"/>
              <a:t>, her </a:t>
            </a:r>
            <a:r>
              <a:rPr lang="en-US" dirty="0" err="1"/>
              <a:t>kelimeyi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okur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hikayedeki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kelimelerle</a:t>
            </a:r>
            <a:r>
              <a:rPr lang="en-US" dirty="0"/>
              <a:t> </a:t>
            </a:r>
            <a:r>
              <a:rPr lang="en-US" dirty="0" err="1"/>
              <a:t>karşılaştırarak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olduğuna</a:t>
            </a:r>
            <a:r>
              <a:rPr lang="en-US" dirty="0"/>
              <a:t>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</a:t>
            </a:r>
            <a:r>
              <a:rPr lang="en-US" dirty="0" err="1"/>
              <a:t>Bunu</a:t>
            </a:r>
            <a:r>
              <a:rPr lang="en-US" dirty="0"/>
              <a:t>, </a:t>
            </a:r>
            <a:r>
              <a:rPr lang="en-US" dirty="0" err="1"/>
              <a:t>kelimeler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benzerliklere</a:t>
            </a:r>
            <a:r>
              <a:rPr lang="en-US" dirty="0"/>
              <a:t> </a:t>
            </a:r>
            <a:r>
              <a:rPr lang="en-US" dirty="0" err="1"/>
              <a:t>bakan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hesaplamalar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Ardından</a:t>
            </a:r>
            <a:r>
              <a:rPr lang="en-US" dirty="0"/>
              <a:t>, Self attention </a:t>
            </a:r>
            <a:r>
              <a:rPr lang="en-US" dirty="0" err="1"/>
              <a:t>katmanı</a:t>
            </a:r>
            <a:r>
              <a:rPr lang="en-US" dirty="0"/>
              <a:t>, her </a:t>
            </a:r>
            <a:r>
              <a:rPr lang="en-US" dirty="0" err="1"/>
              <a:t>kelimeye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kelimelerle</a:t>
            </a:r>
            <a:r>
              <a:rPr lang="en-US" dirty="0"/>
              <a:t> </a:t>
            </a:r>
            <a:r>
              <a:rPr lang="en-US" dirty="0" err="1"/>
              <a:t>karşılaştırıldığında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olduğuna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puan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Puan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olursa</a:t>
            </a:r>
            <a:r>
              <a:rPr lang="en-US" dirty="0"/>
              <a:t>, o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çeker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, Self attention </a:t>
            </a:r>
            <a:r>
              <a:rPr lang="en-US" dirty="0" err="1"/>
              <a:t>katmanı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puanlarına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birleştirir</a:t>
            </a:r>
            <a:r>
              <a:rPr lang="en-US" dirty="0"/>
              <a:t>. Bu, </a:t>
            </a:r>
            <a:r>
              <a:rPr lang="en-US" dirty="0" err="1"/>
              <a:t>BERT'in</a:t>
            </a:r>
            <a:r>
              <a:rPr lang="en-US" dirty="0"/>
              <a:t> </a:t>
            </a:r>
            <a:r>
              <a:rPr lang="en-US" dirty="0" err="1"/>
              <a:t>kelimeler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ilişkileri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anlam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araya</a:t>
            </a:r>
            <a:r>
              <a:rPr lang="en-US" dirty="0"/>
              <a:t> </a:t>
            </a:r>
            <a:r>
              <a:rPr lang="en-US" dirty="0" err="1"/>
              <a:t>geldiklerini</a:t>
            </a:r>
            <a:r>
              <a:rPr lang="en-US" dirty="0"/>
              <a:t> </a:t>
            </a:r>
            <a:r>
              <a:rPr lang="en-US" dirty="0" err="1"/>
              <a:t>anlamasına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Dolayısıyla</a:t>
            </a:r>
            <a:r>
              <a:rPr lang="en-US" dirty="0"/>
              <a:t>, </a:t>
            </a:r>
            <a:r>
              <a:rPr lang="en-US" dirty="0" err="1"/>
              <a:t>BERT'deki</a:t>
            </a:r>
            <a:r>
              <a:rPr lang="en-US" dirty="0"/>
              <a:t> Self attention  </a:t>
            </a:r>
            <a:r>
              <a:rPr lang="en-US" dirty="0" err="1"/>
              <a:t>katmanı</a:t>
            </a:r>
            <a:r>
              <a:rPr lang="en-US" dirty="0"/>
              <a:t>, her </a:t>
            </a:r>
            <a:r>
              <a:rPr lang="en-US" dirty="0" err="1"/>
              <a:t>kelimeye</a:t>
            </a:r>
            <a:r>
              <a:rPr lang="en-US" dirty="0"/>
              <a:t> </a:t>
            </a:r>
            <a:r>
              <a:rPr lang="en-US" dirty="0" err="1"/>
              <a:t>dikkatlice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eden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bilgiyi</a:t>
            </a:r>
            <a:r>
              <a:rPr lang="en-US" dirty="0"/>
              <a:t> </a:t>
            </a:r>
            <a:r>
              <a:rPr lang="en-US" dirty="0" err="1"/>
              <a:t>hikayeyi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kullanan</a:t>
            </a:r>
            <a:r>
              <a:rPr lang="en-US" dirty="0"/>
              <a:t> </a:t>
            </a:r>
            <a:r>
              <a:rPr lang="en-US" dirty="0" err="1"/>
              <a:t>akıllı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okuyucu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BERT, </a:t>
            </a:r>
            <a:r>
              <a:rPr lang="en-US" dirty="0" err="1"/>
              <a:t>kendine</a:t>
            </a:r>
            <a:r>
              <a:rPr lang="en-US" dirty="0"/>
              <a:t> </a:t>
            </a:r>
            <a:r>
              <a:rPr lang="en-US" dirty="0" err="1"/>
              <a:t>dikkati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kelimeler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ilişkileri</a:t>
            </a:r>
            <a:r>
              <a:rPr lang="en-US" dirty="0"/>
              <a:t> </a:t>
            </a:r>
            <a:r>
              <a:rPr lang="en-US" dirty="0" err="1"/>
              <a:t>yakalayabilir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her </a:t>
            </a:r>
            <a:r>
              <a:rPr lang="en-US" dirty="0" err="1"/>
              <a:t>kelimenin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anlama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katkıda</a:t>
            </a:r>
            <a:r>
              <a:rPr lang="en-US" dirty="0"/>
              <a:t> </a:t>
            </a:r>
            <a:r>
              <a:rPr lang="en-US" dirty="0" err="1"/>
              <a:t>bulunduğunu</a:t>
            </a:r>
            <a:r>
              <a:rPr lang="en-US" dirty="0"/>
              <a:t> </a:t>
            </a:r>
            <a:r>
              <a:rPr lang="en-US" dirty="0" err="1"/>
              <a:t>anlayabilir</a:t>
            </a:r>
            <a:r>
              <a:rPr lang="en-US" dirty="0"/>
              <a:t>. Bu </a:t>
            </a:r>
            <a:r>
              <a:rPr lang="en-US" dirty="0" err="1"/>
              <a:t>mekanizma</a:t>
            </a:r>
            <a:r>
              <a:rPr lang="en-US" dirty="0"/>
              <a:t>, </a:t>
            </a:r>
            <a:r>
              <a:rPr lang="en-US" dirty="0" err="1"/>
              <a:t>BERT'nin</a:t>
            </a:r>
            <a:r>
              <a:rPr lang="en-US" dirty="0"/>
              <a:t> </a:t>
            </a:r>
            <a:r>
              <a:rPr lang="en-US" dirty="0" err="1"/>
              <a:t>bağlamsal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etkili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işlemesine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kodlamasına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vererek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doğal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işleme</a:t>
            </a:r>
            <a:r>
              <a:rPr lang="en-US" dirty="0"/>
              <a:t> </a:t>
            </a:r>
            <a:r>
              <a:rPr lang="en-US" dirty="0" err="1"/>
              <a:t>görevlerinde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göstermesini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9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Bir </a:t>
            </a:r>
            <a:r>
              <a:rPr lang="en-US" dirty="0" err="1"/>
              <a:t>hikaye</a:t>
            </a:r>
            <a:r>
              <a:rPr lang="en-US" dirty="0"/>
              <a:t> </a:t>
            </a:r>
            <a:r>
              <a:rPr lang="en-US" dirty="0" err="1"/>
              <a:t>okurken</a:t>
            </a:r>
            <a:r>
              <a:rPr lang="en-US" dirty="0"/>
              <a:t>, </a:t>
            </a:r>
            <a:r>
              <a:rPr lang="en-US" dirty="0" err="1"/>
              <a:t>neler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bilmeniz</a:t>
            </a:r>
            <a:r>
              <a:rPr lang="en-US" dirty="0"/>
              <a:t> </a:t>
            </a:r>
            <a:r>
              <a:rPr lang="en-US" dirty="0" err="1"/>
              <a:t>gerekir</a:t>
            </a:r>
            <a:r>
              <a:rPr lang="en-US" dirty="0"/>
              <a:t>.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, </a:t>
            </a:r>
            <a:r>
              <a:rPr lang="en-US" dirty="0" err="1"/>
              <a:t>BERT’de</a:t>
            </a:r>
            <a:r>
              <a:rPr lang="en-US" dirty="0"/>
              <a:t> positional </a:t>
            </a:r>
            <a:r>
              <a:rPr lang="en-US" dirty="0" err="1"/>
              <a:t>encoderlar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anlamasına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Bir </a:t>
            </a:r>
            <a:r>
              <a:rPr lang="en-US" dirty="0" err="1"/>
              <a:t>cümledeki</a:t>
            </a:r>
            <a:r>
              <a:rPr lang="en-US" dirty="0"/>
              <a:t> her </a:t>
            </a:r>
            <a:r>
              <a:rPr lang="en-US" dirty="0" err="1"/>
              <a:t>kelimeye</a:t>
            </a:r>
            <a:r>
              <a:rPr lang="en-US" dirty="0"/>
              <a:t>, </a:t>
            </a:r>
            <a:r>
              <a:rPr lang="en-US" dirty="0" err="1"/>
              <a:t>konumu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benzersiz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numara</a:t>
            </a:r>
            <a:r>
              <a:rPr lang="en-US" dirty="0"/>
              <a:t> </a:t>
            </a:r>
            <a:r>
              <a:rPr lang="en-US" dirty="0" err="1"/>
              <a:t>atanır</a:t>
            </a:r>
            <a:r>
              <a:rPr lang="en-US" dirty="0"/>
              <a:t>. Positional encoder, </a:t>
            </a:r>
            <a:r>
              <a:rPr lang="en-US" dirty="0" err="1"/>
              <a:t>BERT'deki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gösterimlerine</a:t>
            </a:r>
            <a:r>
              <a:rPr lang="en-US" dirty="0"/>
              <a:t> </a:t>
            </a:r>
            <a:r>
              <a:rPr lang="en-US" dirty="0" err="1"/>
              <a:t>eklenen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sayılardır</a:t>
            </a:r>
            <a:r>
              <a:rPr lang="en-US" dirty="0"/>
              <a:t>. Bu </a:t>
            </a:r>
            <a:r>
              <a:rPr lang="en-US" dirty="0" err="1"/>
              <a:t>sayılar</a:t>
            </a:r>
            <a:r>
              <a:rPr lang="en-US" dirty="0"/>
              <a:t> </a:t>
            </a:r>
            <a:r>
              <a:rPr lang="en-US" dirty="0" err="1"/>
              <a:t>BERT'e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her </a:t>
            </a:r>
            <a:r>
              <a:rPr lang="en-US" dirty="0" err="1"/>
              <a:t>kelimenin</a:t>
            </a:r>
            <a:r>
              <a:rPr lang="en-US" dirty="0"/>
              <a:t> </a:t>
            </a:r>
            <a:r>
              <a:rPr lang="en-US" dirty="0" err="1"/>
              <a:t>konumunu</a:t>
            </a:r>
            <a:r>
              <a:rPr lang="en-US" dirty="0"/>
              <a:t> </a:t>
            </a:r>
            <a:r>
              <a:rPr lang="en-US" dirty="0" err="1"/>
              <a:t>söyler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cümlede</a:t>
            </a:r>
            <a:r>
              <a:rPr lang="en-US" dirty="0"/>
              <a:t> "I", "like" </a:t>
            </a:r>
            <a:r>
              <a:rPr lang="en-US" dirty="0" err="1"/>
              <a:t>ve</a:t>
            </a:r>
            <a:r>
              <a:rPr lang="en-US" dirty="0"/>
              <a:t> "cake"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varsa</a:t>
            </a:r>
            <a:r>
              <a:rPr lang="en-US" dirty="0"/>
              <a:t>, BERT </a:t>
            </a:r>
            <a:r>
              <a:rPr lang="en-US" dirty="0" err="1"/>
              <a:t>bunlara</a:t>
            </a:r>
            <a:r>
              <a:rPr lang="en-US" dirty="0"/>
              <a:t> 1, 2 </a:t>
            </a:r>
            <a:r>
              <a:rPr lang="en-US" dirty="0" err="1"/>
              <a:t>ve</a:t>
            </a:r>
            <a:r>
              <a:rPr lang="en-US" dirty="0"/>
              <a:t> 3. </a:t>
            </a:r>
            <a:r>
              <a:rPr lang="en-US" dirty="0" err="1"/>
              <a:t>konumları</a:t>
            </a:r>
            <a:r>
              <a:rPr lang="en-US" dirty="0"/>
              <a:t> </a:t>
            </a:r>
            <a:r>
              <a:rPr lang="en-US" dirty="0" err="1"/>
              <a:t>atayacaktır</a:t>
            </a:r>
            <a:r>
              <a:rPr lang="en-US" dirty="0"/>
              <a:t>. ", "</a:t>
            </a:r>
            <a:r>
              <a:rPr lang="en-US" dirty="0" err="1"/>
              <a:t>beğen</a:t>
            </a:r>
            <a:r>
              <a:rPr lang="en-US" dirty="0"/>
              <a:t>" </a:t>
            </a:r>
            <a:r>
              <a:rPr lang="en-US" dirty="0" err="1"/>
              <a:t>ve</a:t>
            </a:r>
            <a:r>
              <a:rPr lang="en-US" dirty="0"/>
              <a:t> "</a:t>
            </a:r>
            <a:r>
              <a:rPr lang="en-US" dirty="0" err="1"/>
              <a:t>kek</a:t>
            </a:r>
            <a:r>
              <a:rPr lang="en-US" dirty="0"/>
              <a:t>" </a:t>
            </a:r>
            <a:r>
              <a:rPr lang="en-US" dirty="0" err="1"/>
              <a:t>sırasıyla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BERT,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yerleştirmeleri</a:t>
            </a:r>
            <a:r>
              <a:rPr lang="en-US" dirty="0"/>
              <a:t> </a:t>
            </a:r>
            <a:r>
              <a:rPr lang="en-US" dirty="0" err="1"/>
              <a:t>ekleyerek</a:t>
            </a:r>
            <a:r>
              <a:rPr lang="en-US" dirty="0"/>
              <a:t>,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konumlarına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sözcükler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ayrım</a:t>
            </a:r>
            <a:r>
              <a:rPr lang="en-US" dirty="0"/>
              <a:t> </a:t>
            </a:r>
            <a:r>
              <a:rPr lang="en-US" dirty="0" err="1"/>
              <a:t>yapabilir</a:t>
            </a:r>
            <a:r>
              <a:rPr lang="en-US" dirty="0"/>
              <a:t>. Bu, </a:t>
            </a:r>
            <a:r>
              <a:rPr lang="en-US" dirty="0" err="1"/>
              <a:t>BERT'nin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bunların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anlama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katkıda</a:t>
            </a:r>
            <a:r>
              <a:rPr lang="en-US" dirty="0"/>
              <a:t> </a:t>
            </a:r>
            <a:r>
              <a:rPr lang="en-US" dirty="0" err="1"/>
              <a:t>bulunduğunu</a:t>
            </a:r>
            <a:r>
              <a:rPr lang="en-US" dirty="0"/>
              <a:t> </a:t>
            </a:r>
            <a:r>
              <a:rPr lang="en-US" dirty="0" err="1"/>
              <a:t>anlamasına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tıpkı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hikaye</a:t>
            </a:r>
            <a:r>
              <a:rPr lang="en-US" dirty="0"/>
              <a:t> </a:t>
            </a:r>
            <a:r>
              <a:rPr lang="en-US" dirty="0" err="1"/>
              <a:t>kitabındaki</a:t>
            </a:r>
            <a:r>
              <a:rPr lang="en-US" dirty="0"/>
              <a:t> </a:t>
            </a:r>
            <a:r>
              <a:rPr lang="en-US" dirty="0" err="1"/>
              <a:t>işaretçilerin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bilmenize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, </a:t>
            </a:r>
            <a:r>
              <a:rPr lang="en-US" dirty="0" err="1"/>
              <a:t>BERT'deki</a:t>
            </a:r>
            <a:r>
              <a:rPr lang="en-US" dirty="0"/>
              <a:t>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</a:t>
            </a:r>
            <a:r>
              <a:rPr lang="en-US" dirty="0"/>
              <a:t> de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bilmesine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gömmelerin</a:t>
            </a:r>
            <a:r>
              <a:rPr lang="en-US" dirty="0"/>
              <a:t> </a:t>
            </a:r>
            <a:r>
              <a:rPr lang="en-US" dirty="0" err="1"/>
              <a:t>arkasındaki</a:t>
            </a:r>
            <a:r>
              <a:rPr lang="en-US" dirty="0"/>
              <a:t> </a:t>
            </a:r>
            <a:r>
              <a:rPr lang="en-US" dirty="0" err="1"/>
              <a:t>fikir</a:t>
            </a:r>
            <a:r>
              <a:rPr lang="en-US" dirty="0"/>
              <a:t>,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konumlarına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ayırt</a:t>
            </a:r>
            <a:r>
              <a:rPr lang="en-US" dirty="0"/>
              <a:t> </a:t>
            </a:r>
            <a:r>
              <a:rPr lang="en-US" dirty="0" err="1"/>
              <a:t>etmenin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yolunu</a:t>
            </a:r>
            <a:r>
              <a:rPr lang="en-US" dirty="0"/>
              <a:t> </a:t>
            </a:r>
            <a:r>
              <a:rPr lang="en-US" dirty="0" err="1"/>
              <a:t>sağlamaktır</a:t>
            </a:r>
            <a:r>
              <a:rPr lang="en-US" dirty="0"/>
              <a:t>. </a:t>
            </a:r>
            <a:r>
              <a:rPr lang="en-US" dirty="0" err="1"/>
              <a:t>Transformatörler</a:t>
            </a:r>
            <a:r>
              <a:rPr lang="en-US" dirty="0"/>
              <a:t>, </a:t>
            </a:r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boyutlu</a:t>
            </a:r>
            <a:r>
              <a:rPr lang="en-US" dirty="0"/>
              <a:t>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dizileri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çalıştıklarından</a:t>
            </a:r>
            <a:r>
              <a:rPr lang="en-US" dirty="0"/>
              <a:t>, </a:t>
            </a:r>
            <a:r>
              <a:rPr lang="en-US" dirty="0" err="1"/>
              <a:t>içsel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sırası</a:t>
            </a:r>
            <a:r>
              <a:rPr lang="en-US" dirty="0"/>
              <a:t> </a:t>
            </a:r>
            <a:r>
              <a:rPr lang="en-US" dirty="0" err="1"/>
              <a:t>kavramından</a:t>
            </a:r>
            <a:r>
              <a:rPr lang="en-US" dirty="0"/>
              <a:t> </a:t>
            </a:r>
            <a:r>
              <a:rPr lang="en-US" dirty="0" err="1"/>
              <a:t>yoksundurlar</a:t>
            </a:r>
            <a:r>
              <a:rPr lang="en-US" dirty="0"/>
              <a:t>. BERT,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yerleştirmeleri</a:t>
            </a:r>
            <a:r>
              <a:rPr lang="en-US" dirty="0"/>
              <a:t> </a:t>
            </a:r>
            <a:r>
              <a:rPr lang="en-US" dirty="0" err="1"/>
              <a:t>birleştirerek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bilgilerini</a:t>
            </a:r>
            <a:r>
              <a:rPr lang="en-US" dirty="0"/>
              <a:t> </a:t>
            </a:r>
            <a:r>
              <a:rPr lang="en-US" dirty="0" err="1"/>
              <a:t>kodlayarak</a:t>
            </a:r>
            <a:r>
              <a:rPr lang="en-US" dirty="0"/>
              <a:t> </a:t>
            </a:r>
            <a:r>
              <a:rPr lang="en-US" dirty="0" err="1"/>
              <a:t>cümlenin</a:t>
            </a:r>
            <a:r>
              <a:rPr lang="en-US" dirty="0"/>
              <a:t> </a:t>
            </a:r>
            <a:r>
              <a:rPr lang="en-US" dirty="0" err="1"/>
              <a:t>sıralı</a:t>
            </a:r>
            <a:r>
              <a:rPr lang="en-US" dirty="0"/>
              <a:t> </a:t>
            </a:r>
            <a:r>
              <a:rPr lang="en-US" dirty="0" err="1"/>
              <a:t>yapısını</a:t>
            </a:r>
            <a:r>
              <a:rPr lang="en-US" dirty="0"/>
              <a:t> </a:t>
            </a:r>
            <a:r>
              <a:rPr lang="en-US" dirty="0" err="1"/>
              <a:t>anlamasına</a:t>
            </a:r>
            <a:r>
              <a:rPr lang="en-US" dirty="0"/>
              <a:t> </a:t>
            </a:r>
            <a:r>
              <a:rPr lang="en-US" dirty="0" err="1"/>
              <a:t>olanak</a:t>
            </a:r>
            <a:r>
              <a:rPr lang="en-US" dirty="0"/>
              <a:t> </a:t>
            </a:r>
            <a:r>
              <a:rPr lang="en-US" dirty="0" err="1"/>
              <a:t>tanır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BERT,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</a:t>
            </a:r>
            <a:r>
              <a:rPr lang="en-US" dirty="0"/>
              <a:t> </a:t>
            </a:r>
            <a:r>
              <a:rPr lang="en-US" dirty="0" err="1"/>
              <a:t>oluşturmak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tipik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öğrenilmiş</a:t>
            </a:r>
            <a:r>
              <a:rPr lang="en-US" dirty="0"/>
              <a:t> </a:t>
            </a:r>
            <a:r>
              <a:rPr lang="en-US" dirty="0" err="1"/>
              <a:t>sinüzoidal</a:t>
            </a:r>
            <a:r>
              <a:rPr lang="en-US" dirty="0"/>
              <a:t> </a:t>
            </a:r>
            <a:r>
              <a:rPr lang="en-US" dirty="0" err="1"/>
              <a:t>işlevleri</a:t>
            </a:r>
            <a:r>
              <a:rPr lang="en-US" dirty="0"/>
              <a:t> </a:t>
            </a:r>
            <a:r>
              <a:rPr lang="en-US" dirty="0" err="1"/>
              <a:t>kullanır</a:t>
            </a:r>
            <a:r>
              <a:rPr lang="en-US" dirty="0"/>
              <a:t>. Bu </a:t>
            </a:r>
            <a:r>
              <a:rPr lang="en-US" dirty="0" err="1"/>
              <a:t>işlevler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cümledeki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konumlar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değişen</a:t>
            </a:r>
            <a:r>
              <a:rPr lang="en-US" dirty="0"/>
              <a:t> </a:t>
            </a:r>
            <a:r>
              <a:rPr lang="en-US" dirty="0" err="1"/>
              <a:t>değerlere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katıştırmalar</a:t>
            </a:r>
            <a:r>
              <a:rPr lang="en-US" dirty="0"/>
              <a:t> </a:t>
            </a:r>
            <a:r>
              <a:rPr lang="en-US" dirty="0" err="1"/>
              <a:t>üretir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birinci</a:t>
            </a:r>
            <a:r>
              <a:rPr lang="en-US" dirty="0"/>
              <a:t> </a:t>
            </a:r>
            <a:r>
              <a:rPr lang="en-US" dirty="0" err="1"/>
              <a:t>konum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yerleştirme</a:t>
            </a:r>
            <a:r>
              <a:rPr lang="en-US" dirty="0"/>
              <a:t>, </a:t>
            </a:r>
            <a:r>
              <a:rPr lang="en-US" dirty="0" err="1"/>
              <a:t>ikinci</a:t>
            </a:r>
            <a:r>
              <a:rPr lang="en-US" dirty="0"/>
              <a:t> </a:t>
            </a:r>
            <a:r>
              <a:rPr lang="en-US" dirty="0" err="1"/>
              <a:t>konum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yerleştirmeden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değere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böyle</a:t>
            </a:r>
            <a:r>
              <a:rPr lang="en-US" dirty="0"/>
              <a:t> </a:t>
            </a:r>
            <a:r>
              <a:rPr lang="en-US" dirty="0" err="1"/>
              <a:t>devam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BERT,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gömmelerini</a:t>
            </a:r>
            <a:r>
              <a:rPr lang="en-US" dirty="0"/>
              <a:t> </a:t>
            </a:r>
            <a:r>
              <a:rPr lang="en-US" dirty="0" err="1"/>
              <a:t>karşılık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yerleştirmelerle</a:t>
            </a:r>
            <a:r>
              <a:rPr lang="en-US" dirty="0"/>
              <a:t> </a:t>
            </a:r>
            <a:r>
              <a:rPr lang="en-US" dirty="0" err="1"/>
              <a:t>birleştirerek</a:t>
            </a:r>
            <a:r>
              <a:rPr lang="en-US" dirty="0"/>
              <a:t>,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anlamını</a:t>
            </a:r>
            <a:r>
              <a:rPr lang="en-US" dirty="0"/>
              <a:t> </a:t>
            </a:r>
            <a:r>
              <a:rPr lang="en-US" dirty="0" err="1"/>
              <a:t>yakalamakla</a:t>
            </a:r>
            <a:r>
              <a:rPr lang="en-US" dirty="0"/>
              <a:t> </a:t>
            </a:r>
            <a:r>
              <a:rPr lang="en-US" dirty="0" err="1"/>
              <a:t>kalmayan</a:t>
            </a:r>
            <a:r>
              <a:rPr lang="en-US" dirty="0"/>
              <a:t>,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konumlarını</a:t>
            </a:r>
            <a:r>
              <a:rPr lang="en-US" dirty="0"/>
              <a:t> da </a:t>
            </a:r>
            <a:r>
              <a:rPr lang="en-US" dirty="0" err="1"/>
              <a:t>hesaba</a:t>
            </a:r>
            <a:r>
              <a:rPr lang="en-US" dirty="0"/>
              <a:t> katan </a:t>
            </a:r>
            <a:r>
              <a:rPr lang="en-US" dirty="0" err="1"/>
              <a:t>temsiller</a:t>
            </a:r>
            <a:r>
              <a:rPr lang="en-US" dirty="0"/>
              <a:t> </a:t>
            </a:r>
            <a:r>
              <a:rPr lang="en-US" dirty="0" err="1"/>
              <a:t>yaratabilir</a:t>
            </a:r>
            <a:r>
              <a:rPr lang="en-US" dirty="0"/>
              <a:t>. Bu,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kelimeler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bağlamı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bağımlılıkları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etkili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anlamasını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Özet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, </a:t>
            </a:r>
            <a:r>
              <a:rPr lang="en-US" dirty="0" err="1"/>
              <a:t>BERT'deki</a:t>
            </a:r>
            <a:r>
              <a:rPr lang="en-US" dirty="0"/>
              <a:t> </a:t>
            </a:r>
            <a:r>
              <a:rPr lang="en-US" dirty="0" err="1"/>
              <a:t>konumsal</a:t>
            </a:r>
            <a:r>
              <a:rPr lang="en-US" dirty="0"/>
              <a:t> </a:t>
            </a:r>
            <a:r>
              <a:rPr lang="en-US" dirty="0" err="1"/>
              <a:t>yerleştirmeler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sözcük</a:t>
            </a:r>
            <a:r>
              <a:rPr lang="en-US" dirty="0"/>
              <a:t> </a:t>
            </a:r>
            <a:r>
              <a:rPr lang="en-US" dirty="0" err="1"/>
              <a:t>sırasını</a:t>
            </a:r>
            <a:r>
              <a:rPr lang="en-US" dirty="0"/>
              <a:t> </a:t>
            </a:r>
            <a:r>
              <a:rPr lang="en-US" dirty="0" err="1"/>
              <a:t>dikkate</a:t>
            </a:r>
            <a:r>
              <a:rPr lang="en-US" dirty="0"/>
              <a:t> </a:t>
            </a:r>
            <a:r>
              <a:rPr lang="en-US" dirty="0" err="1"/>
              <a:t>almasına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sözcükler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ilişkileri</a:t>
            </a:r>
            <a:r>
              <a:rPr lang="en-US" dirty="0"/>
              <a:t> </a:t>
            </a:r>
            <a:r>
              <a:rPr lang="en-US" dirty="0" err="1"/>
              <a:t>yakalamasına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vererek</a:t>
            </a:r>
            <a:r>
              <a:rPr lang="en-US" dirty="0"/>
              <a:t>, </a:t>
            </a:r>
            <a:r>
              <a:rPr lang="en-US" dirty="0" err="1"/>
              <a:t>sözcüklerin</a:t>
            </a:r>
            <a:r>
              <a:rPr lang="en-US" dirty="0"/>
              <a:t> </a:t>
            </a:r>
            <a:r>
              <a:rPr lang="en-US" dirty="0" err="1"/>
              <a:t>sıralı</a:t>
            </a:r>
            <a:r>
              <a:rPr lang="en-US" dirty="0"/>
              <a:t> </a:t>
            </a:r>
            <a:r>
              <a:rPr lang="en-US" dirty="0" err="1"/>
              <a:t>bilgilerini</a:t>
            </a:r>
            <a:r>
              <a:rPr lang="en-US" dirty="0"/>
              <a:t> </a:t>
            </a:r>
            <a:r>
              <a:rPr lang="en-US" dirty="0" err="1"/>
              <a:t>kodlamak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mekanizma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7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6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  <a:p>
            <a:endParaRPr lang="en-US" dirty="0"/>
          </a:p>
          <a:p>
            <a:r>
              <a:rPr lang="en-US" dirty="0"/>
              <a:t>Ilk </a:t>
            </a:r>
            <a:r>
              <a:rPr lang="en-US" dirty="0" err="1"/>
              <a:t>taskdan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ikinci</a:t>
            </a:r>
            <a:r>
              <a:rPr lang="en-US" dirty="0"/>
              <a:t> </a:t>
            </a:r>
            <a:r>
              <a:rPr lang="en-US" dirty="0" err="1"/>
              <a:t>görev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de </a:t>
            </a:r>
            <a:r>
              <a:rPr lang="en-US" dirty="0" err="1"/>
              <a:t>eğitmişler</a:t>
            </a:r>
            <a:r>
              <a:rPr lang="en-US" dirty="0"/>
              <a:t>.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bi </a:t>
            </a:r>
            <a:r>
              <a:rPr lang="en-US" dirty="0" err="1"/>
              <a:t>eğitim</a:t>
            </a:r>
            <a:r>
              <a:rPr lang="en-US" dirty="0"/>
              <a:t> de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geerkmiyor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başarısı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ilgilenmiyorsunuz</a:t>
            </a:r>
            <a:r>
              <a:rPr lang="en-US" dirty="0"/>
              <a:t>.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alt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layerların</a:t>
            </a:r>
            <a:r>
              <a:rPr lang="en-US" dirty="0"/>
              <a:t> </a:t>
            </a:r>
            <a:r>
              <a:rPr lang="en-US" dirty="0" err="1"/>
              <a:t>yeterince</a:t>
            </a:r>
            <a:r>
              <a:rPr lang="en-US" dirty="0"/>
              <a:t> </a:t>
            </a:r>
            <a:r>
              <a:rPr lang="en-US" dirty="0" err="1"/>
              <a:t>şeyi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dilin</a:t>
            </a:r>
            <a:r>
              <a:rPr lang="en-US" dirty="0"/>
              <a:t>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4287380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20.05.2023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towardsdatascience.com/what-exactly-happens-when-we-fine-tune-bert-f5dc32885d76" TargetMode="External"/><Relationship Id="rId4" Type="http://schemas.openxmlformats.org/officeDocument/2006/relationships/hyperlink" Target="https://colab.research.google.com/drive/1pTuQhug6Dhl9XalKB0zUGf4FIdYFlpcX#scrollTo=GLs72DuMODJ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CfsGHuNWGGLg7ArPD_WE3sRuzFbDJav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hyperlink" Target="https://medium.com/kariyertech/lightweight-ai-38b9c0ab05c3" TargetMode="Externa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alammar.github.io/visualizing-neural-machine-translation-mechanics-of-seq2seq-models-with-attention/" TargetMode="External"/><Relationship Id="rId5" Type="http://schemas.openxmlformats.org/officeDocument/2006/relationships/hyperlink" Target="https://jalammar.github.io/illustrated-transformer/" TargetMode="External"/><Relationship Id="rId4" Type="http://schemas.openxmlformats.org/officeDocument/2006/relationships/hyperlink" Target="http://jalammar.github.io/illustrated-ber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zJW57aCBCTk&amp;list=PLam9sigHPGwOBuH4_4fr-XvDbe5uneaf6&amp;index=2&amp;ab_channel=ChrisMcCormickAI" TargetMode="External"/><Relationship Id="rId5" Type="http://schemas.openxmlformats.org/officeDocument/2006/relationships/hyperlink" Target="https://www.youtube.com/redirect?event=video_description&amp;redir_token=QUFFLUhqa0JSZFRDTmJZUjZFUVYwb2FoY2JySE10VU11UXxBQ3Jtc0trd19oZ0UxTE95cU9YVUtIdjlrdHJ2ckNNaU9UMHlPM2pHOEdPWndYT0tyeWtCSVE5eGQ0RGRjeFllNmhPSXVwc19UTVZ5WFBHckZxMWs1ZHFEeFFFaUpVbnl0ZUkyY1poaTdpQWNKV1d1dDdHS0c5UQ&amp;q=https%3A%2F%2Fcolab.research.google.com%2Fdrive%2F1fCKIBJ6fgWQ-f6UKs7wDTpNTL9N-Cq9X&amp;v=zJW57aCBCTk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9/11/11/bert-research-ep-1-key-concepts-and-source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GPT Architecture, Bert Applications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22 Mayıs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3917" y="80688"/>
            <a:ext cx="46206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EBD11-B78A-4F45-8C8F-99D86112B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15"/>
          <a:stretch/>
        </p:blipFill>
        <p:spPr>
          <a:xfrm>
            <a:off x="914400" y="914400"/>
            <a:ext cx="10363200" cy="3172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25C5C-314E-0DB5-BE3D-E51192C9CDC8}"/>
              </a:ext>
            </a:extLst>
          </p:cNvPr>
          <p:cNvSpPr/>
          <p:nvPr/>
        </p:nvSpPr>
        <p:spPr>
          <a:xfrm>
            <a:off x="374076" y="4267200"/>
            <a:ext cx="8007927" cy="16764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TR" dirty="0"/>
              <a:t>Let’s look at our last FineTuning example, now with more simple way to do it –&gt; </a:t>
            </a:r>
            <a:r>
              <a:rPr lang="en-US" dirty="0">
                <a:hlinkClick r:id="rId4"/>
              </a:rPr>
              <a:t>https://colab.research.google.com/drive/1pTuQhug6Dhl9XalKB0zUGf4FIdYFlpcX#scrollTo=GLs72DuMODJO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Freeze all layers, or not? -&gt; </a:t>
            </a:r>
            <a:r>
              <a:rPr lang="en-US" dirty="0">
                <a:hlinkClick r:id="rId5"/>
              </a:rPr>
              <a:t>https://towardsdatascience.com/what-exactly-happens-when-we-fine-tune-bert-f5dc32885d76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7FBBE77-285A-1F3F-C29A-909BB9F51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3" y="3380181"/>
            <a:ext cx="3713015" cy="293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6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5D695-C1DD-AE83-40F2-71F2524E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5" y="1207748"/>
            <a:ext cx="9923384" cy="48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D27B7-72E5-EF0D-6171-AAEA59366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72" y="1517937"/>
            <a:ext cx="10683855" cy="4029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310BC-8370-D0A6-884A-AE954D8DC6A4}"/>
              </a:ext>
            </a:extLst>
          </p:cNvPr>
          <p:cNvSpPr txBox="1"/>
          <p:nvPr/>
        </p:nvSpPr>
        <p:spPr>
          <a:xfrm>
            <a:off x="754072" y="94085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Adding custom head</a:t>
            </a:r>
          </a:p>
        </p:txBody>
      </p:sp>
    </p:spTree>
    <p:extLst>
      <p:ext uri="{BB962C8B-B14F-4D97-AF65-F5344CB8AC3E}">
        <p14:creationId xmlns:p14="http://schemas.microsoft.com/office/powerpoint/2010/main" val="413766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9AFA2-260D-E96D-3E38-E1C51FE6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14" y="1012755"/>
            <a:ext cx="9272372" cy="504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20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HuggingFace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B331F-830C-95AB-BDB3-20A9F1D0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20" y="886691"/>
            <a:ext cx="10961926" cy="3809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02102-3BFA-D829-619E-495416FF5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37" y="4896583"/>
            <a:ext cx="10961926" cy="14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20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7F7CA-0E23-7933-4ED1-7585BF21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3" y="748145"/>
            <a:ext cx="9617357" cy="52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Side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GPT’s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79D4A41-806D-50DB-D66D-F6F29149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1096091"/>
            <a:ext cx="5567218" cy="37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1525D-98F2-CDE6-65C2-6DE5749EB1F9}"/>
              </a:ext>
            </a:extLst>
          </p:cNvPr>
          <p:cNvSpPr txBox="1"/>
          <p:nvPr/>
        </p:nvSpPr>
        <p:spPr>
          <a:xfrm>
            <a:off x="6774872" y="1583715"/>
            <a:ext cx="4752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A decoder-only architecture removes the following components from the transformer:</a:t>
            </a:r>
          </a:p>
          <a:p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The entire encoder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All encoder-decoder self-attention modules in the decoder</a:t>
            </a:r>
          </a:p>
        </p:txBody>
      </p:sp>
    </p:spTree>
    <p:extLst>
      <p:ext uri="{BB962C8B-B14F-4D97-AF65-F5344CB8AC3E}">
        <p14:creationId xmlns:p14="http://schemas.microsoft.com/office/powerpoint/2010/main" val="3267227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3245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Tokenization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D1E59-310F-4FAF-3C5E-2EBE16513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526" y="2050896"/>
            <a:ext cx="7146769" cy="30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CCF17-AA64-B132-99BF-455B1EC0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5" y="632442"/>
            <a:ext cx="7993535" cy="2900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4EC95D-E238-0EDB-44E7-6A44EF61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25" y="4027139"/>
            <a:ext cx="6236750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52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07ADB-3396-F1C6-5CFD-9942C185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6" y="2209869"/>
            <a:ext cx="11941227" cy="243826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C30259-2684-5F31-8D31-854F8105F5EB}"/>
              </a:ext>
            </a:extLst>
          </p:cNvPr>
          <p:cNvCxnSpPr/>
          <p:nvPr/>
        </p:nvCxnSpPr>
        <p:spPr>
          <a:xfrm flipV="1">
            <a:off x="8134275" y="1620982"/>
            <a:ext cx="635652" cy="117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EFDC97-FF65-4332-6314-AC0BEE5C3AFF}"/>
              </a:ext>
            </a:extLst>
          </p:cNvPr>
          <p:cNvSpPr txBox="1"/>
          <p:nvPr/>
        </p:nvSpPr>
        <p:spPr>
          <a:xfrm>
            <a:off x="8160327" y="1357745"/>
            <a:ext cx="133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randomness</a:t>
            </a:r>
          </a:p>
        </p:txBody>
      </p:sp>
    </p:spTree>
    <p:extLst>
      <p:ext uri="{BB962C8B-B14F-4D97-AF65-F5344CB8AC3E}">
        <p14:creationId xmlns:p14="http://schemas.microsoft.com/office/powerpoint/2010/main" val="359628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1026" name="Picture 2" descr="BERT Mountain">
            <a:extLst>
              <a:ext uri="{FF2B5EF4-FFF2-40B4-BE49-F238E27FC236}">
                <a16:creationId xmlns:a16="http://schemas.microsoft.com/office/drawing/2014/main" id="{F3B4E50E-80CD-CA8A-48EF-56EF7DE0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419" y="1273137"/>
            <a:ext cx="7393360" cy="47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35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82A9-6DA9-DE55-2112-78FD59D6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82" y="894585"/>
            <a:ext cx="8927736" cy="2949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9FC73-6A94-956F-140E-D44F90605935}"/>
              </a:ext>
            </a:extLst>
          </p:cNvPr>
          <p:cNvSpPr/>
          <p:nvPr/>
        </p:nvSpPr>
        <p:spPr>
          <a:xfrm>
            <a:off x="8321195" y="2691234"/>
            <a:ext cx="2075123" cy="1152405"/>
          </a:xfrm>
          <a:prstGeom prst="rect">
            <a:avLst/>
          </a:prstGeom>
          <a:solidFill>
            <a:srgbClr val="EDE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D4C60-6C4C-334F-A8D3-B06ADCEA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811" y="4436836"/>
            <a:ext cx="52324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EE50EA-A5B3-9A48-CDF3-53A14C11C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078" y="5171757"/>
            <a:ext cx="1346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70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GPT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90DEF-3D66-127D-361E-17D46001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32" y="1615787"/>
            <a:ext cx="7429500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61E53-73F0-0A12-2202-9D004FEC8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577" y="1349087"/>
            <a:ext cx="1993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LM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Use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Cases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1600A-AE91-1307-3F29-370AFF43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676400"/>
            <a:ext cx="736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Time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F89E8-A0FB-A3D8-5B38-F0A8F46D885B}"/>
              </a:ext>
            </a:extLst>
          </p:cNvPr>
          <p:cNvSpPr txBox="1"/>
          <p:nvPr/>
        </p:nvSpPr>
        <p:spPr>
          <a:xfrm>
            <a:off x="651164" y="1781471"/>
            <a:ext cx="9434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GPT : Next Word Prediction – </a:t>
            </a:r>
            <a:r>
              <a:rPr lang="en-US" dirty="0" err="1"/>
              <a:t>FineTuning</a:t>
            </a:r>
            <a:r>
              <a:rPr lang="en-US" dirty="0"/>
              <a:t> – Visual Studio Code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Classifying Wikipedia Comments with BERT</a:t>
            </a:r>
            <a:r>
              <a:rPr lang="en-TR" dirty="0"/>
              <a:t> : </a:t>
            </a:r>
            <a:r>
              <a:rPr lang="en-US" dirty="0">
                <a:hlinkClick r:id="rId3"/>
              </a:rPr>
              <a:t>https://colab.research.google.com/drive/1CfsGHuNWGGLg7ArPD_WE3sRuzFbDJav8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Real World Example :  ANIL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336525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4AC7F-EFB0-E9F9-1D20-3A0CEE9D99E3}"/>
              </a:ext>
            </a:extLst>
          </p:cNvPr>
          <p:cNvSpPr txBox="1"/>
          <p:nvPr/>
        </p:nvSpPr>
        <p:spPr>
          <a:xfrm>
            <a:off x="983673" y="1080655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Optimizing neural networks</a:t>
            </a:r>
          </a:p>
          <a:p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1696F-8FE8-941D-C5B7-1315E1DDEACC}"/>
              </a:ext>
            </a:extLst>
          </p:cNvPr>
          <p:cNvSpPr txBox="1"/>
          <p:nvPr/>
        </p:nvSpPr>
        <p:spPr>
          <a:xfrm>
            <a:off x="983673" y="1501549"/>
            <a:ext cx="998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Architecture improvements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(change the architecture to a faster one, say, replace RNN to a Transformer or a CNN; use layers that require fewer computations and so on) or more clever optimization (learning rate and policy, number of warmup steps, larger batch size,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etc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TR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79946493-27DF-AF01-6A98-8453548B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04" y="2978877"/>
            <a:ext cx="7340720" cy="35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9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A2E26-6582-9582-3376-21D0BCE3239D}"/>
              </a:ext>
            </a:extLst>
          </p:cNvPr>
          <p:cNvSpPr txBox="1"/>
          <p:nvPr/>
        </p:nvSpPr>
        <p:spPr>
          <a:xfrm>
            <a:off x="831272" y="906092"/>
            <a:ext cx="69272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2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compression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(usually done using quantization and/or pruning, reducing the total amount of computations keeping the architecture unchanged. OK, mostly unchanged).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3EED1B6-4235-D7D6-5E35-49300718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07" y="311520"/>
            <a:ext cx="3620655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E2BE9-4C6A-1240-35B7-A6A9243B7C45}"/>
              </a:ext>
            </a:extLst>
          </p:cNvPr>
          <p:cNvSpPr txBox="1"/>
          <p:nvPr/>
        </p:nvSpPr>
        <p:spPr>
          <a:xfrm>
            <a:off x="1316182" y="2189018"/>
            <a:ext cx="262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Quantization and 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7BD67-451D-CF92-9D8A-66207DACF3CA}"/>
              </a:ext>
            </a:extLst>
          </p:cNvPr>
          <p:cNvSpPr txBox="1"/>
          <p:nvPr/>
        </p:nvSpPr>
        <p:spPr>
          <a:xfrm>
            <a:off x="1316182" y="2699081"/>
            <a:ext cx="1007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Quantization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decreases the numerical precision of a model’s weights.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Typically models trained using FP32 (32-bit floating point), then they can be quantized into FP16 (16-bit floating point), INT8 (8-bit integer) or even more to INT4 or INT1, so reducing the model size 2x, 4x, 8x or 32x respectively. This is called </a:t>
            </a:r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post-training quantization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TR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DE573C0E-4BDA-4A86-630C-C5FD6163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72" y="4092302"/>
            <a:ext cx="5179291" cy="214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F04B4-0206-0788-F8EB-31CA9C61C4C7}"/>
              </a:ext>
            </a:extLst>
          </p:cNvPr>
          <p:cNvSpPr txBox="1"/>
          <p:nvPr/>
        </p:nvSpPr>
        <p:spPr>
          <a:xfrm>
            <a:off x="2702166" y="6333137"/>
            <a:ext cx="609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https://medium.com/kariyertech/lightweight-ai-38b9c0ab05c3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5CFCD800-D7D5-783A-743B-969CC621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73" y="5309989"/>
            <a:ext cx="6092630" cy="4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11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1CAF0-8311-A23A-55FB-27B5A4DDD13A}"/>
              </a:ext>
            </a:extLst>
          </p:cNvPr>
          <p:cNvSpPr txBox="1"/>
          <p:nvPr/>
        </p:nvSpPr>
        <p:spPr>
          <a:xfrm>
            <a:off x="789709" y="106926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342900" indent="-342900" algn="l">
              <a:buFont typeface="+mj-lt"/>
              <a:buAutoNum type="arabicPeriod" startAt="3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distillation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(train a smaller model that will replicate the behavior of the original model)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5FE2EA1-44FF-771E-D2AB-D6C54FCB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73" y="667067"/>
            <a:ext cx="3937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4FC76-FC3E-304C-9CC2-05FF2FDE0378}"/>
              </a:ext>
            </a:extLst>
          </p:cNvPr>
          <p:cNvSpPr txBox="1"/>
          <p:nvPr/>
        </p:nvSpPr>
        <p:spPr>
          <a:xfrm>
            <a:off x="824228" y="222120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Another interesting model compression method is distillation — a technique that transfers the knowledge of a large “teacher” network to a smaller “student” network. The “student” network is trained to mimic the behaviors of the “teacher” network.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834527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BD18D-E90B-527C-FE4D-751D11EC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971550"/>
            <a:ext cx="5562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Next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Week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CD7DC-CF21-9289-A50F-ADC1D302AF10}"/>
              </a:ext>
            </a:extLst>
          </p:cNvPr>
          <p:cNvSpPr txBox="1"/>
          <p:nvPr/>
        </p:nvSpPr>
        <p:spPr>
          <a:xfrm>
            <a:off x="4579472" y="2323070"/>
            <a:ext cx="301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Next Lesson willl be at May 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2C8B6-3AC6-9EC1-A883-6F8551A2D41C}"/>
              </a:ext>
            </a:extLst>
          </p:cNvPr>
          <p:cNvSpPr txBox="1"/>
          <p:nvPr/>
        </p:nvSpPr>
        <p:spPr>
          <a:xfrm>
            <a:off x="4572000" y="3113903"/>
            <a:ext cx="3560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NER, QA,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F0F0F"/>
                </a:solidFill>
                <a:effectLst/>
                <a:latin typeface="YouTube Sans"/>
              </a:rPr>
              <a:t>BERT + Categorical Features</a:t>
            </a:r>
            <a:endParaRPr lang="en-TR" i="0" dirty="0">
              <a:solidFill>
                <a:srgbClr val="0F0F0F"/>
              </a:solidFill>
              <a:effectLst/>
              <a:latin typeface="YouTub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End-to-end Project Development</a:t>
            </a:r>
          </a:p>
        </p:txBody>
      </p:sp>
    </p:spTree>
    <p:extLst>
      <p:ext uri="{BB962C8B-B14F-4D97-AF65-F5344CB8AC3E}">
        <p14:creationId xmlns:p14="http://schemas.microsoft.com/office/powerpoint/2010/main" val="3909493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AE8B9-5CCA-3507-9ECE-B06852E02D14}"/>
              </a:ext>
            </a:extLst>
          </p:cNvPr>
          <p:cNvSpPr txBox="1"/>
          <p:nvPr/>
        </p:nvSpPr>
        <p:spPr>
          <a:xfrm>
            <a:off x="1337480" y="623041"/>
            <a:ext cx="910396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TR" dirty="0"/>
              <a:t>lamanın videodan biraz devam</a:t>
            </a:r>
          </a:p>
          <a:p>
            <a:r>
              <a:rPr lang="en-US" dirty="0"/>
              <a:t>T</a:t>
            </a:r>
            <a:r>
              <a:rPr lang="en-TR" dirty="0"/>
              <a:t>okenized konusu ## lar</a:t>
            </a:r>
          </a:p>
          <a:p>
            <a:r>
              <a:rPr lang="en-US" dirty="0"/>
              <a:t>C</a:t>
            </a:r>
            <a:r>
              <a:rPr lang="en-TR" dirty="0"/>
              <a:t>lassification head kısmı  - bütün datayı eğitiyoruz. </a:t>
            </a:r>
            <a:r>
              <a:rPr lang="en-US" dirty="0"/>
              <a:t>E</a:t>
            </a:r>
            <a:r>
              <a:rPr lang="en-TR" dirty="0"/>
              <a:t>arl data freeze işi , başka katman ekleme vs</a:t>
            </a:r>
          </a:p>
          <a:p>
            <a:r>
              <a:rPr lang="en-US" dirty="0"/>
              <a:t>F</a:t>
            </a:r>
            <a:r>
              <a:rPr lang="en-TR" dirty="0"/>
              <a:t>ine tune Auto fine tuning</a:t>
            </a:r>
          </a:p>
          <a:p>
            <a:r>
              <a:rPr lang="en-US" dirty="0"/>
              <a:t>E</a:t>
            </a:r>
            <a:r>
              <a:rPr lang="en-TR" dirty="0"/>
              <a:t>ncoderlar vardı decoderı atıyoduk</a:t>
            </a:r>
          </a:p>
          <a:p>
            <a:r>
              <a:rPr lang="en-TR" dirty="0"/>
              <a:t>Berti eğitmek için 2 fake task! -- </a:t>
            </a:r>
            <a:r>
              <a:rPr lang="en-US" dirty="0"/>
              <a:t>ERT Research - Ep. 4 - Inner Workings I</a:t>
            </a:r>
          </a:p>
          <a:p>
            <a:r>
              <a:rPr lang="en-TR" dirty="0"/>
              <a:t>Multilingual bert ler de varişinize yarayabilr</a:t>
            </a:r>
          </a:p>
          <a:p>
            <a:endParaRPr lang="en-TR" dirty="0"/>
          </a:p>
          <a:p>
            <a:r>
              <a:rPr lang="en-US" dirty="0"/>
              <a:t>A</a:t>
            </a:r>
            <a:r>
              <a:rPr lang="en-TR" dirty="0"/>
              <a:t>ttentionlara girelim mi bakalım</a:t>
            </a:r>
          </a:p>
          <a:p>
            <a:endParaRPr lang="en-TR" dirty="0"/>
          </a:p>
          <a:p>
            <a:r>
              <a:rPr lang="en-TR" dirty="0"/>
              <a:t>B</a:t>
            </a:r>
            <a:r>
              <a:rPr lang="en-US" dirty="0"/>
              <a:t>a</a:t>
            </a:r>
            <a:r>
              <a:rPr lang="en-TR" dirty="0"/>
              <a:t>şka hangi modeller var? Nasıl kullanıcaz?</a:t>
            </a:r>
          </a:p>
          <a:p>
            <a:r>
              <a:rPr lang="en-TR" dirty="0"/>
              <a:t>Biraz GPt den bahsetmece sonra diğer bert modelleri</a:t>
            </a:r>
          </a:p>
          <a:p>
            <a:endParaRPr lang="en-TR" dirty="0"/>
          </a:p>
          <a:p>
            <a:r>
              <a:rPr lang="en-TR" dirty="0"/>
              <a:t>Sonra kod</a:t>
            </a:r>
          </a:p>
          <a:p>
            <a:r>
              <a:rPr lang="en-TR" dirty="0"/>
              <a:t>Question &amp; Answering Bert</a:t>
            </a:r>
          </a:p>
          <a:p>
            <a:r>
              <a:rPr lang="en-TR" dirty="0"/>
              <a:t>Semantic arama</a:t>
            </a:r>
          </a:p>
          <a:p>
            <a:endParaRPr lang="en-TR" dirty="0"/>
          </a:p>
          <a:p>
            <a:r>
              <a:rPr lang="en-TR" dirty="0"/>
              <a:t>Haftaya</a:t>
            </a: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BERT + Categorical Features - Ep. 1 - Everything-to-Text</a:t>
            </a:r>
            <a:r>
              <a:rPr lang="en-TR" b="1" i="0" dirty="0">
                <a:solidFill>
                  <a:srgbClr val="0F0F0F"/>
                </a:solidFill>
                <a:effectLst/>
                <a:latin typeface="YouTube Sans"/>
              </a:rPr>
              <a:t> – haftaya olabilir</a:t>
            </a:r>
          </a:p>
          <a:p>
            <a:r>
              <a:rPr lang="en-TR" b="1" dirty="0">
                <a:solidFill>
                  <a:srgbClr val="0F0F0F"/>
                </a:solidFill>
                <a:latin typeface="YouTube Sans"/>
              </a:rPr>
              <a:t>Diğer taskler içni örnekler. </a:t>
            </a:r>
            <a:r>
              <a:rPr lang="en-US" b="1" dirty="0">
                <a:solidFill>
                  <a:srgbClr val="0F0F0F"/>
                </a:solidFill>
                <a:latin typeface="YouTube Sans"/>
              </a:rPr>
              <a:t>S</a:t>
            </a:r>
            <a:r>
              <a:rPr lang="en-TR" b="1" dirty="0">
                <a:solidFill>
                  <a:srgbClr val="0F0F0F"/>
                </a:solidFill>
                <a:latin typeface="YouTube Sans"/>
              </a:rPr>
              <a:t>ummary  + NER – vs.</a:t>
            </a: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P</a:t>
            </a:r>
            <a:r>
              <a:rPr lang="en-TR" b="1" i="0" dirty="0">
                <a:solidFill>
                  <a:srgbClr val="0F0F0F"/>
                </a:solidFill>
                <a:effectLst/>
                <a:latin typeface="YouTube Sans"/>
              </a:rPr>
              <a:t>roduction için öneriler + hızlandırma + apiye dönüştürme</a:t>
            </a:r>
          </a:p>
        </p:txBody>
      </p:sp>
    </p:spTree>
    <p:extLst>
      <p:ext uri="{BB962C8B-B14F-4D97-AF65-F5344CB8AC3E}">
        <p14:creationId xmlns:p14="http://schemas.microsoft.com/office/powerpoint/2010/main" val="358398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2E527-A168-9457-92F8-AC7A3D402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6" y="623041"/>
            <a:ext cx="6657549" cy="5273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63AB1-3765-DBFB-222F-EAF0FCA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256" y="1841500"/>
            <a:ext cx="3289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3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63F7C-2C32-CD66-101C-51479B37220F}"/>
              </a:ext>
            </a:extLst>
          </p:cNvPr>
          <p:cNvSpPr txBox="1"/>
          <p:nvPr/>
        </p:nvSpPr>
        <p:spPr>
          <a:xfrm>
            <a:off x="2022143" y="1512543"/>
            <a:ext cx="81477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BERT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4"/>
              </a:rPr>
              <a:t>The Illustrated BERT, ELMo, and co. (How NLP Cracked Transfer Learning)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Dec 3, 2018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Transformer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5"/>
              </a:rPr>
              <a:t>The Illustrated Transformer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Jun 27, 2018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03030"/>
                </a:solidFill>
                <a:effectLst/>
                <a:latin typeface="-apple-system"/>
              </a:rPr>
              <a:t>Attention</a:t>
            </a: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 —— </a:t>
            </a:r>
            <a:r>
              <a:rPr lang="en-US" b="0" i="0" u="none" strike="noStrike" dirty="0">
                <a:solidFill>
                  <a:srgbClr val="268BD2"/>
                </a:solidFill>
                <a:effectLst/>
                <a:latin typeface="-apple-system"/>
                <a:hlinkClick r:id="rId6"/>
              </a:rPr>
              <a:t>Visualizing A Neural Machine Translation Model (Mechanics of Seq2seq Models With Attention)</a:t>
            </a:r>
            <a:endParaRPr lang="en-US" b="0" i="0" dirty="0">
              <a:solidFill>
                <a:srgbClr val="515151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151"/>
                </a:solidFill>
                <a:effectLst/>
                <a:latin typeface="-apple-system"/>
              </a:rPr>
              <a:t>Published: May 9, 2018</a:t>
            </a:r>
          </a:p>
          <a:p>
            <a:br>
              <a:rPr lang="en-US" dirty="0"/>
            </a:b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93151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Bert’s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Vocabulary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1732A-1A7C-F18F-6B25-CA8524BA4D86}"/>
              </a:ext>
            </a:extLst>
          </p:cNvPr>
          <p:cNvSpPr txBox="1"/>
          <p:nvPr/>
        </p:nvSpPr>
        <p:spPr>
          <a:xfrm>
            <a:off x="859809" y="1173707"/>
            <a:ext cx="4678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TR" dirty="0"/>
              <a:t>BERT is pre-trained  Vocabulary fixed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r>
              <a:rPr lang="en-TR" dirty="0"/>
              <a:t>Break down </a:t>
            </a:r>
            <a:r>
              <a:rPr lang="en-TR" b="1" dirty="0"/>
              <a:t>unknown word</a:t>
            </a:r>
            <a:r>
              <a:rPr lang="en-TR" dirty="0"/>
              <a:t>s into subwords: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endParaRPr lang="en-TR" dirty="0"/>
          </a:p>
          <a:p>
            <a:pPr marL="342900" indent="-342900">
              <a:buFont typeface="+mj-lt"/>
              <a:buAutoNum type="arabicPeriod"/>
            </a:pPr>
            <a:r>
              <a:rPr lang="en-TR" dirty="0"/>
              <a:t>A subword exist for every character:</a:t>
            </a:r>
          </a:p>
          <a:p>
            <a:pPr marL="342900" indent="-342900">
              <a:buFont typeface="+mj-lt"/>
              <a:buAutoNum type="arabicPeriod"/>
            </a:pPr>
            <a:endParaRPr lang="en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6D68A-E853-D461-E9B3-8442BBCFC9E0}"/>
              </a:ext>
            </a:extLst>
          </p:cNvPr>
          <p:cNvSpPr/>
          <p:nvPr/>
        </p:nvSpPr>
        <p:spPr>
          <a:xfrm>
            <a:off x="7385408" y="1118826"/>
            <a:ext cx="2867043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TR" dirty="0"/>
              <a:t> m b e d d </a:t>
            </a:r>
            <a:r>
              <a:rPr lang="en-US" dirty="0"/>
              <a:t>i</a:t>
            </a:r>
            <a:r>
              <a:rPr lang="en-TR" dirty="0"/>
              <a:t> n 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7629B-8F69-72FC-581A-A084D721C156}"/>
              </a:ext>
            </a:extLst>
          </p:cNvPr>
          <p:cNvSpPr/>
          <p:nvPr/>
        </p:nvSpPr>
        <p:spPr>
          <a:xfrm>
            <a:off x="5951887" y="2104502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e m</a:t>
            </a:r>
            <a:endParaRPr lang="en-T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582E7-9071-58A7-8C93-2EF418771975}"/>
              </a:ext>
            </a:extLst>
          </p:cNvPr>
          <p:cNvSpPr/>
          <p:nvPr/>
        </p:nvSpPr>
        <p:spPr>
          <a:xfrm>
            <a:off x="7987832" y="2108133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 e d</a:t>
            </a:r>
            <a:endParaRPr lang="en-T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F10C0-7A36-7FD6-7B2A-6E5C00D4CD4B}"/>
              </a:ext>
            </a:extLst>
          </p:cNvPr>
          <p:cNvSpPr/>
          <p:nvPr/>
        </p:nvSpPr>
        <p:spPr>
          <a:xfrm>
            <a:off x="10001643" y="2104502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d i n g</a:t>
            </a:r>
            <a:endParaRPr lang="en-T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74DE-A56D-575B-BA4B-2038AEC7BA49}"/>
              </a:ext>
            </a:extLst>
          </p:cNvPr>
          <p:cNvSpPr/>
          <p:nvPr/>
        </p:nvSpPr>
        <p:spPr>
          <a:xfrm>
            <a:off x="2470298" y="3593207"/>
            <a:ext cx="2867043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k r o x l d y p h i v c</a:t>
            </a:r>
            <a:endParaRPr lang="en-T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14226-28ED-21D6-4909-E87915258333}"/>
              </a:ext>
            </a:extLst>
          </p:cNvPr>
          <p:cNvSpPr/>
          <p:nvPr/>
        </p:nvSpPr>
        <p:spPr>
          <a:xfrm>
            <a:off x="1036777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k</a:t>
            </a:r>
            <a:endParaRPr lang="en-T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FFEB3E-2212-F29B-8DB9-7FF7E08E009D}"/>
              </a:ext>
            </a:extLst>
          </p:cNvPr>
          <p:cNvSpPr/>
          <p:nvPr/>
        </p:nvSpPr>
        <p:spPr>
          <a:xfrm>
            <a:off x="1953605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 o</a:t>
            </a:r>
            <a:endParaRPr lang="en-T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E09FBD-C01F-CBF3-B03C-7D3C1057F630}"/>
              </a:ext>
            </a:extLst>
          </p:cNvPr>
          <p:cNvSpPr/>
          <p:nvPr/>
        </p:nvSpPr>
        <p:spPr>
          <a:xfrm>
            <a:off x="2870433" y="4578883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x</a:t>
            </a:r>
            <a:endParaRPr lang="en-T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B95212-6CA1-2EA1-9ED5-353C1D1634C5}"/>
              </a:ext>
            </a:extLst>
          </p:cNvPr>
          <p:cNvSpPr/>
          <p:nvPr/>
        </p:nvSpPr>
        <p:spPr>
          <a:xfrm>
            <a:off x="3901666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ld</a:t>
            </a:r>
            <a:endParaRPr lang="en-T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38703B-3D7A-171D-439E-E59E2C9E7B6D}"/>
              </a:ext>
            </a:extLst>
          </p:cNvPr>
          <p:cNvSpPr/>
          <p:nvPr/>
        </p:nvSpPr>
        <p:spPr>
          <a:xfrm>
            <a:off x="4818494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Y p</a:t>
            </a:r>
            <a:endParaRPr lang="en-T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B48F02-F011-1138-7CBC-11DD32FAD3A5}"/>
              </a:ext>
            </a:extLst>
          </p:cNvPr>
          <p:cNvSpPr/>
          <p:nvPr/>
        </p:nvSpPr>
        <p:spPr>
          <a:xfrm>
            <a:off x="5735322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hi</a:t>
            </a:r>
            <a:endParaRPr lang="en-T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350A60-FD40-B43C-2B36-2363A1C00EA8}"/>
              </a:ext>
            </a:extLst>
          </p:cNvPr>
          <p:cNvSpPr/>
          <p:nvPr/>
        </p:nvSpPr>
        <p:spPr>
          <a:xfrm>
            <a:off x="6665339" y="4573025"/>
            <a:ext cx="721356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vc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CF66F8-BAAE-F2AD-DB45-01ECEF11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929" y="4042134"/>
            <a:ext cx="2797281" cy="18648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52759FB-68A1-C688-8406-5B8D8B24A250}"/>
              </a:ext>
            </a:extLst>
          </p:cNvPr>
          <p:cNvSpPr/>
          <p:nvPr/>
        </p:nvSpPr>
        <p:spPr>
          <a:xfrm>
            <a:off x="5951887" y="2891118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e m</a:t>
            </a:r>
            <a:endParaRPr lang="en-T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E6AD51-51E4-5502-6F7B-98953E705EA8}"/>
              </a:ext>
            </a:extLst>
          </p:cNvPr>
          <p:cNvSpPr/>
          <p:nvPr/>
        </p:nvSpPr>
        <p:spPr>
          <a:xfrm>
            <a:off x="7987832" y="2894749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# # b e d</a:t>
            </a:r>
            <a:endParaRPr lang="en-T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397CEC-E00E-5EED-A022-4925D2426C37}"/>
              </a:ext>
            </a:extLst>
          </p:cNvPr>
          <p:cNvSpPr/>
          <p:nvPr/>
        </p:nvSpPr>
        <p:spPr>
          <a:xfrm>
            <a:off x="10001643" y="2891118"/>
            <a:ext cx="1330548" cy="4616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# # d i n g</a:t>
            </a:r>
            <a:endParaRPr lang="en-TR" dirty="0"/>
          </a:p>
        </p:txBody>
      </p:sp>
      <p:sp>
        <p:nvSpPr>
          <p:cNvPr id="28" name="TextBox 27">
            <a:hlinkClick r:id="rId5" tooltip="BERT WordPiece Embeddings"/>
            <a:extLst>
              <a:ext uri="{FF2B5EF4-FFF2-40B4-BE49-F238E27FC236}">
                <a16:creationId xmlns:a16="http://schemas.microsoft.com/office/drawing/2014/main" id="{76F7EA90-48E7-F596-A956-3E2395DD3168}"/>
              </a:ext>
            </a:extLst>
          </p:cNvPr>
          <p:cNvSpPr txBox="1"/>
          <p:nvPr/>
        </p:nvSpPr>
        <p:spPr>
          <a:xfrm>
            <a:off x="4052337" y="5821307"/>
            <a:ext cx="292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BERT </a:t>
            </a:r>
            <a:r>
              <a:rPr lang="en-US" dirty="0" err="1">
                <a:hlinkClick r:id="rId6"/>
              </a:rPr>
              <a:t>WordPiece</a:t>
            </a:r>
            <a:r>
              <a:rPr lang="en-US" dirty="0">
                <a:hlinkClick r:id="rId6"/>
              </a:rPr>
              <a:t> Embeddings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2622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C544C-4FCD-EC6A-25D7-EC71B791520B}"/>
              </a:ext>
            </a:extLst>
          </p:cNvPr>
          <p:cNvSpPr txBox="1"/>
          <p:nvPr/>
        </p:nvSpPr>
        <p:spPr>
          <a:xfrm>
            <a:off x="928255" y="969818"/>
            <a:ext cx="149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Self Attention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BDB5C4-FEDE-CD10-32B1-E4BE9747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1512039"/>
            <a:ext cx="6301077" cy="404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3C4B062-97E3-91BC-E4DE-183038E1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34" y="1358669"/>
            <a:ext cx="4438821" cy="41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14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37C08-F8A1-5C15-4BFE-18F9719E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72" y="1463749"/>
            <a:ext cx="8078655" cy="393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9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 Architecture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6968BD-45F3-0DD9-8CDC-71260C52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1" y="865680"/>
            <a:ext cx="6775883" cy="44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05A4FA-7EC6-E028-398E-10A20AAAF69A}"/>
              </a:ext>
            </a:extLst>
          </p:cNvPr>
          <p:cNvSpPr txBox="1"/>
          <p:nvPr/>
        </p:nvSpPr>
        <p:spPr>
          <a:xfrm>
            <a:off x="8146473" y="1385455"/>
            <a:ext cx="2017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6 layers -&gt; 12 layers</a:t>
            </a:r>
          </a:p>
          <a:p>
            <a:endParaRPr lang="en-TR" dirty="0"/>
          </a:p>
          <a:p>
            <a:r>
              <a:rPr lang="en-TR" dirty="0"/>
              <a:t>Train on huge text!</a:t>
            </a:r>
          </a:p>
          <a:p>
            <a:endParaRPr lang="en-TR" dirty="0"/>
          </a:p>
          <a:p>
            <a:r>
              <a:rPr lang="en-TR" dirty="0"/>
              <a:t>Train?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21C64B-3497-B47D-B543-67FF9730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07" y="3434109"/>
            <a:ext cx="4081938" cy="29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26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Quick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Recap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http://mccormickml.com/2019/11/11/bert-research-ep-1-key-concepts-and-sources/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1F19C-5C06-9535-B571-BF3245BA4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3" y="983673"/>
            <a:ext cx="8744413" cy="41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11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16335</TotalTime>
  <Words>2443</Words>
  <Application>Microsoft Macintosh PowerPoint</Application>
  <PresentationFormat>Widescreen</PresentationFormat>
  <Paragraphs>250</Paragraphs>
  <Slides>29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Roboto</vt:lpstr>
      <vt:lpstr>sohne</vt:lpstr>
      <vt:lpstr>Söhne</vt:lpstr>
      <vt:lpstr>source-serif-pro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271</cp:revision>
  <dcterms:created xsi:type="dcterms:W3CDTF">2023-05-05T15:50:07Z</dcterms:created>
  <dcterms:modified xsi:type="dcterms:W3CDTF">2023-05-22T15:45:45Z</dcterms:modified>
</cp:coreProperties>
</file>